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476" r:id="rId2"/>
    <p:sldId id="485" r:id="rId3"/>
    <p:sldId id="839" r:id="rId4"/>
    <p:sldId id="841" r:id="rId5"/>
    <p:sldId id="801" r:id="rId6"/>
    <p:sldId id="826" r:id="rId7"/>
    <p:sldId id="842" r:id="rId8"/>
    <p:sldId id="848" r:id="rId9"/>
    <p:sldId id="844" r:id="rId10"/>
    <p:sldId id="821" r:id="rId11"/>
    <p:sldId id="858" r:id="rId12"/>
    <p:sldId id="859" r:id="rId13"/>
    <p:sldId id="823" r:id="rId14"/>
    <p:sldId id="824" r:id="rId15"/>
    <p:sldId id="822" r:id="rId16"/>
    <p:sldId id="825" r:id="rId17"/>
    <p:sldId id="846" r:id="rId18"/>
    <p:sldId id="817" r:id="rId19"/>
    <p:sldId id="818" r:id="rId20"/>
    <p:sldId id="819" r:id="rId21"/>
    <p:sldId id="820" r:id="rId22"/>
    <p:sldId id="845" r:id="rId23"/>
    <p:sldId id="849" r:id="rId24"/>
    <p:sldId id="850" r:id="rId25"/>
    <p:sldId id="851" r:id="rId26"/>
    <p:sldId id="852" r:id="rId27"/>
    <p:sldId id="853" r:id="rId28"/>
    <p:sldId id="854" r:id="rId29"/>
    <p:sldId id="855" r:id="rId30"/>
    <p:sldId id="856" r:id="rId31"/>
    <p:sldId id="827" r:id="rId32"/>
    <p:sldId id="857" r:id="rId33"/>
    <p:sldId id="847" r:id="rId34"/>
    <p:sldId id="830" r:id="rId35"/>
    <p:sldId id="831" r:id="rId36"/>
    <p:sldId id="832" r:id="rId37"/>
    <p:sldId id="833" r:id="rId38"/>
    <p:sldId id="834" r:id="rId39"/>
    <p:sldId id="835" r:id="rId40"/>
    <p:sldId id="838" r:id="rId41"/>
    <p:sldId id="836" r:id="rId42"/>
    <p:sldId id="837" r:id="rId43"/>
    <p:sldId id="813" r:id="rId44"/>
    <p:sldId id="802" r:id="rId45"/>
    <p:sldId id="816" r:id="rId46"/>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94">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hacomirkim" initials="MM" lastIdx="1" clrIdx="0"/>
  <p:cmAuthor id="1" name="Mirkin, Mitchell" initials="MM" lastIdx="18" clrIdx="1"/>
  <p:cmAuthor id="2" name="vhacoiveljs" initials="v" lastIdx="1" clrIdx="2"/>
  <p:cmAuthor id="3" name="Department of Veterans Affairs" initials="DoVA" lastIdx="9" clrIdx="3"/>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9A0000"/>
    <a:srgbClr val="002C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93727" autoAdjust="0"/>
  </p:normalViewPr>
  <p:slideViewPr>
    <p:cSldViewPr snapToGrid="0">
      <p:cViewPr varScale="1">
        <p:scale>
          <a:sx n="107" d="100"/>
          <a:sy n="107" d="100"/>
        </p:scale>
        <p:origin x="1734" y="102"/>
      </p:cViewPr>
      <p:guideLst>
        <p:guide orient="horz" pos="419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3B5EB7-CAF6-4332-B891-6244E73FEBDC}" type="doc">
      <dgm:prSet loTypeId="urn:microsoft.com/office/officeart/2005/8/layout/hierarchy1" loCatId="hierarchy" qsTypeId="urn:microsoft.com/office/officeart/2005/8/quickstyle/simple1" qsCatId="simple" csTypeId="urn:microsoft.com/office/officeart/2005/8/colors/accent2_1" csCatId="accent2" phldr="1"/>
      <dgm:spPr/>
      <dgm:t>
        <a:bodyPr/>
        <a:lstStyle/>
        <a:p>
          <a:endParaRPr lang="en-US"/>
        </a:p>
      </dgm:t>
    </dgm:pt>
    <dgm:pt modelId="{C1EFA33F-27A3-4DF0-A578-87DFCABE73EC}">
      <dgm:prSet phldrT="[Text]"/>
      <dgm:spPr/>
      <dgm:t>
        <a:bodyPr/>
        <a:lstStyle/>
        <a:p>
          <a:r>
            <a:rPr lang="en-US" dirty="0"/>
            <a:t>BARDA COVID-19 Medical Countermeasures</a:t>
          </a:r>
        </a:p>
      </dgm:t>
    </dgm:pt>
    <dgm:pt modelId="{0F285F25-2262-4BA8-B6B7-71D08D867F05}" type="parTrans" cxnId="{61CF6E5E-9A86-47D4-AE4F-81575C9E4C87}">
      <dgm:prSet/>
      <dgm:spPr/>
      <dgm:t>
        <a:bodyPr/>
        <a:lstStyle/>
        <a:p>
          <a:endParaRPr lang="en-US"/>
        </a:p>
      </dgm:t>
    </dgm:pt>
    <dgm:pt modelId="{42A6E9AF-985B-4DA9-8C99-E13CE69A4ED1}" type="sibTrans" cxnId="{61CF6E5E-9A86-47D4-AE4F-81575C9E4C87}">
      <dgm:prSet/>
      <dgm:spPr/>
      <dgm:t>
        <a:bodyPr/>
        <a:lstStyle/>
        <a:p>
          <a:endParaRPr lang="en-US"/>
        </a:p>
      </dgm:t>
    </dgm:pt>
    <dgm:pt modelId="{DC9288E9-5F63-48F6-9BB2-9DDF2BCE01C7}">
      <dgm:prSet phldrT="[Text]"/>
      <dgm:spPr/>
      <dgm:t>
        <a:bodyPr/>
        <a:lstStyle/>
        <a:p>
          <a:r>
            <a:rPr lang="en-US" dirty="0"/>
            <a:t>Therapeutics Working Group</a:t>
          </a:r>
        </a:p>
      </dgm:t>
    </dgm:pt>
    <dgm:pt modelId="{6E54BCFF-8CCE-4EF9-B659-0AB8158F63B0}" type="parTrans" cxnId="{B372F69D-4623-4FC1-BE63-35B043F99D06}">
      <dgm:prSet/>
      <dgm:spPr/>
      <dgm:t>
        <a:bodyPr/>
        <a:lstStyle/>
        <a:p>
          <a:endParaRPr lang="en-US"/>
        </a:p>
      </dgm:t>
    </dgm:pt>
    <dgm:pt modelId="{741F9A3A-38F3-43E2-B923-2875E7140B57}" type="sibTrans" cxnId="{B372F69D-4623-4FC1-BE63-35B043F99D06}">
      <dgm:prSet/>
      <dgm:spPr/>
      <dgm:t>
        <a:bodyPr/>
        <a:lstStyle/>
        <a:p>
          <a:endParaRPr lang="en-US"/>
        </a:p>
      </dgm:t>
    </dgm:pt>
    <dgm:pt modelId="{152E5789-FAAF-4E46-84D3-47FF1FF8BA5E}">
      <dgm:prSet phldrT="[Text]"/>
      <dgm:spPr/>
      <dgm:t>
        <a:bodyPr/>
        <a:lstStyle/>
        <a:p>
          <a:r>
            <a:rPr lang="en-US" dirty="0"/>
            <a:t>Diagnostics Working Group</a:t>
          </a:r>
        </a:p>
      </dgm:t>
    </dgm:pt>
    <dgm:pt modelId="{8EF561FF-380B-4B71-8DCE-795BE68FE83B}" type="parTrans" cxnId="{D23B524A-0F59-4646-9946-559A411B3545}">
      <dgm:prSet/>
      <dgm:spPr/>
      <dgm:t>
        <a:bodyPr/>
        <a:lstStyle/>
        <a:p>
          <a:endParaRPr lang="en-US"/>
        </a:p>
      </dgm:t>
    </dgm:pt>
    <dgm:pt modelId="{10C9CC51-07D5-4B05-AFDC-4A93BA43D563}" type="sibTrans" cxnId="{D23B524A-0F59-4646-9946-559A411B3545}">
      <dgm:prSet/>
      <dgm:spPr/>
      <dgm:t>
        <a:bodyPr/>
        <a:lstStyle/>
        <a:p>
          <a:endParaRPr lang="en-US"/>
        </a:p>
      </dgm:t>
    </dgm:pt>
    <dgm:pt modelId="{EB86A3B4-6749-4BDE-BB08-C474396365D0}">
      <dgm:prSet phldrT="[Text]"/>
      <dgm:spPr>
        <a:ln>
          <a:solidFill>
            <a:srgbClr val="C00000"/>
          </a:solidFill>
        </a:ln>
      </dgm:spPr>
      <dgm:t>
        <a:bodyPr/>
        <a:lstStyle/>
        <a:p>
          <a:r>
            <a:rPr lang="en-US" dirty="0"/>
            <a:t>Clinical Trials Working Group</a:t>
          </a:r>
        </a:p>
      </dgm:t>
    </dgm:pt>
    <dgm:pt modelId="{47341FDE-2F4F-49FE-B8F8-D86304BB1B96}" type="parTrans" cxnId="{9F995B69-4E64-4437-9855-12E786F24E89}">
      <dgm:prSet/>
      <dgm:spPr/>
      <dgm:t>
        <a:bodyPr/>
        <a:lstStyle/>
        <a:p>
          <a:endParaRPr lang="en-US"/>
        </a:p>
      </dgm:t>
    </dgm:pt>
    <dgm:pt modelId="{658FCF6A-9695-4B56-BFA2-0403272CF9B7}" type="sibTrans" cxnId="{9F995B69-4E64-4437-9855-12E786F24E89}">
      <dgm:prSet/>
      <dgm:spPr/>
      <dgm:t>
        <a:bodyPr/>
        <a:lstStyle/>
        <a:p>
          <a:endParaRPr lang="en-US"/>
        </a:p>
      </dgm:t>
    </dgm:pt>
    <dgm:pt modelId="{C335C847-9744-4A42-B475-362B6DAD7A03}">
      <dgm:prSet phldrT="[Text]"/>
      <dgm:spPr/>
      <dgm:t>
        <a:bodyPr/>
        <a:lstStyle/>
        <a:p>
          <a:r>
            <a:rPr lang="en-US" dirty="0"/>
            <a:t>Specimens and Samples Working Group</a:t>
          </a:r>
        </a:p>
      </dgm:t>
    </dgm:pt>
    <dgm:pt modelId="{973F0C90-0B91-438F-AA5C-A215524E9F2D}" type="parTrans" cxnId="{22237616-78ED-4DA4-B35A-03E1B78C8911}">
      <dgm:prSet/>
      <dgm:spPr/>
      <dgm:t>
        <a:bodyPr/>
        <a:lstStyle/>
        <a:p>
          <a:endParaRPr lang="en-US"/>
        </a:p>
      </dgm:t>
    </dgm:pt>
    <dgm:pt modelId="{4DBB191A-A0EC-42A6-B84F-4D7272A36617}" type="sibTrans" cxnId="{22237616-78ED-4DA4-B35A-03E1B78C8911}">
      <dgm:prSet/>
      <dgm:spPr/>
      <dgm:t>
        <a:bodyPr/>
        <a:lstStyle/>
        <a:p>
          <a:endParaRPr lang="en-US"/>
        </a:p>
      </dgm:t>
    </dgm:pt>
    <dgm:pt modelId="{1B4DBDDC-F0E8-4ABA-8C81-BC736E37FE89}">
      <dgm:prSet phldrT="[Text]"/>
      <dgm:spPr/>
      <dgm:t>
        <a:bodyPr/>
        <a:lstStyle/>
        <a:p>
          <a:r>
            <a:rPr lang="en-US" dirty="0"/>
            <a:t>VA:  Specimens for NIAID</a:t>
          </a:r>
        </a:p>
      </dgm:t>
    </dgm:pt>
    <dgm:pt modelId="{43C15CF8-9095-4206-AB36-D3765712C825}" type="parTrans" cxnId="{4A46464F-B075-4436-B6AF-FB04D3E0CA90}">
      <dgm:prSet/>
      <dgm:spPr/>
      <dgm:t>
        <a:bodyPr/>
        <a:lstStyle/>
        <a:p>
          <a:endParaRPr lang="en-US"/>
        </a:p>
      </dgm:t>
    </dgm:pt>
    <dgm:pt modelId="{598CD994-415A-4888-9FE1-5BA008E762E0}" type="sibTrans" cxnId="{4A46464F-B075-4436-B6AF-FB04D3E0CA90}">
      <dgm:prSet/>
      <dgm:spPr/>
      <dgm:t>
        <a:bodyPr/>
        <a:lstStyle/>
        <a:p>
          <a:endParaRPr lang="en-US"/>
        </a:p>
      </dgm:t>
    </dgm:pt>
    <dgm:pt modelId="{AD212892-C1F0-4DEF-9985-6B9DFA3813CF}">
      <dgm:prSet phldrT="[Text]"/>
      <dgm:spPr/>
      <dgm:t>
        <a:bodyPr/>
        <a:lstStyle/>
        <a:p>
          <a:r>
            <a:rPr lang="en-US" dirty="0"/>
            <a:t>VA: collaboration, review</a:t>
          </a:r>
        </a:p>
      </dgm:t>
    </dgm:pt>
    <dgm:pt modelId="{6E86D4D2-F543-431A-851E-B457C22BF7FF}" type="parTrans" cxnId="{ADE92B8B-CF74-414F-B636-84542A1FA9CC}">
      <dgm:prSet/>
      <dgm:spPr/>
      <dgm:t>
        <a:bodyPr/>
        <a:lstStyle/>
        <a:p>
          <a:endParaRPr lang="en-US"/>
        </a:p>
      </dgm:t>
    </dgm:pt>
    <dgm:pt modelId="{F5C68ABB-9770-4766-8175-F971E76E7D9A}" type="sibTrans" cxnId="{ADE92B8B-CF74-414F-B636-84542A1FA9CC}">
      <dgm:prSet/>
      <dgm:spPr/>
      <dgm:t>
        <a:bodyPr/>
        <a:lstStyle/>
        <a:p>
          <a:endParaRPr lang="en-US"/>
        </a:p>
      </dgm:t>
    </dgm:pt>
    <dgm:pt modelId="{699BB43F-6B2D-4B06-BD7D-E222DD33B98A}">
      <dgm:prSet phldrT="[Text]"/>
      <dgm:spPr/>
      <dgm:t>
        <a:bodyPr/>
        <a:lstStyle/>
        <a:p>
          <a:r>
            <a:rPr lang="en-US" dirty="0"/>
            <a:t>VA:  Return to Work</a:t>
          </a:r>
        </a:p>
      </dgm:t>
    </dgm:pt>
    <dgm:pt modelId="{EA88E065-EDC2-4C9B-96FC-DDC1F58A33D8}" type="parTrans" cxnId="{2EFB74AB-F564-4471-B7F1-6860A1A46F21}">
      <dgm:prSet/>
      <dgm:spPr/>
      <dgm:t>
        <a:bodyPr/>
        <a:lstStyle/>
        <a:p>
          <a:endParaRPr lang="en-US"/>
        </a:p>
      </dgm:t>
    </dgm:pt>
    <dgm:pt modelId="{7ED8737C-D166-4161-A759-59C9E55C06D2}" type="sibTrans" cxnId="{2EFB74AB-F564-4471-B7F1-6860A1A46F21}">
      <dgm:prSet/>
      <dgm:spPr/>
      <dgm:t>
        <a:bodyPr/>
        <a:lstStyle/>
        <a:p>
          <a:endParaRPr lang="en-US"/>
        </a:p>
      </dgm:t>
    </dgm:pt>
    <dgm:pt modelId="{D4E3AFD8-5C34-4B48-B6BB-80DA919AE382}">
      <dgm:prSet phldrT="[Text]"/>
      <dgm:spPr/>
      <dgm:t>
        <a:bodyPr/>
        <a:lstStyle/>
        <a:p>
          <a:r>
            <a:rPr lang="en-US" dirty="0"/>
            <a:t>VA:  collaboration, review </a:t>
          </a:r>
        </a:p>
      </dgm:t>
    </dgm:pt>
    <dgm:pt modelId="{E7E6D8A9-D760-4AF2-B053-C4FB4D90889A}" type="parTrans" cxnId="{8F6B118A-530E-45B9-B52A-3A3809247B02}">
      <dgm:prSet/>
      <dgm:spPr/>
      <dgm:t>
        <a:bodyPr/>
        <a:lstStyle/>
        <a:p>
          <a:endParaRPr lang="en-US"/>
        </a:p>
      </dgm:t>
    </dgm:pt>
    <dgm:pt modelId="{1C7312D6-02E1-4E56-813B-DA5AC2F0297C}" type="sibTrans" cxnId="{8F6B118A-530E-45B9-B52A-3A3809247B02}">
      <dgm:prSet/>
      <dgm:spPr/>
      <dgm:t>
        <a:bodyPr/>
        <a:lstStyle/>
        <a:p>
          <a:endParaRPr lang="en-US"/>
        </a:p>
      </dgm:t>
    </dgm:pt>
    <dgm:pt modelId="{BEDA3B05-9073-4B4B-AC52-629BEAEB7F65}" type="pres">
      <dgm:prSet presAssocID="{613B5EB7-CAF6-4332-B891-6244E73FEBDC}" presName="hierChild1" presStyleCnt="0">
        <dgm:presLayoutVars>
          <dgm:chPref val="1"/>
          <dgm:dir/>
          <dgm:animOne val="branch"/>
          <dgm:animLvl val="lvl"/>
          <dgm:resizeHandles/>
        </dgm:presLayoutVars>
      </dgm:prSet>
      <dgm:spPr/>
    </dgm:pt>
    <dgm:pt modelId="{01888079-3889-4FCD-B23D-8F0B1E48394B}" type="pres">
      <dgm:prSet presAssocID="{C1EFA33F-27A3-4DF0-A578-87DFCABE73EC}" presName="hierRoot1" presStyleCnt="0"/>
      <dgm:spPr/>
    </dgm:pt>
    <dgm:pt modelId="{3D7A973A-5C50-4CF5-BB9B-757D5586A5B1}" type="pres">
      <dgm:prSet presAssocID="{C1EFA33F-27A3-4DF0-A578-87DFCABE73EC}" presName="composite" presStyleCnt="0"/>
      <dgm:spPr/>
    </dgm:pt>
    <dgm:pt modelId="{54EA2E6E-527D-49C9-9C09-22E0E56CA9D7}" type="pres">
      <dgm:prSet presAssocID="{C1EFA33F-27A3-4DF0-A578-87DFCABE73EC}" presName="background" presStyleLbl="node0" presStyleIdx="0" presStyleCnt="1"/>
      <dgm:spPr/>
    </dgm:pt>
    <dgm:pt modelId="{1F827784-E1E0-47E3-91D9-A6679BAEE257}" type="pres">
      <dgm:prSet presAssocID="{C1EFA33F-27A3-4DF0-A578-87DFCABE73EC}" presName="text" presStyleLbl="fgAcc0" presStyleIdx="0" presStyleCnt="1">
        <dgm:presLayoutVars>
          <dgm:chPref val="3"/>
        </dgm:presLayoutVars>
      </dgm:prSet>
      <dgm:spPr/>
    </dgm:pt>
    <dgm:pt modelId="{80F8F7DC-7D2A-469A-AA97-85C8F2272C60}" type="pres">
      <dgm:prSet presAssocID="{C1EFA33F-27A3-4DF0-A578-87DFCABE73EC}" presName="hierChild2" presStyleCnt="0"/>
      <dgm:spPr/>
    </dgm:pt>
    <dgm:pt modelId="{A7F266A6-8706-487B-897A-36A30B1779DA}" type="pres">
      <dgm:prSet presAssocID="{6E54BCFF-8CCE-4EF9-B659-0AB8158F63B0}" presName="Name10" presStyleLbl="parChTrans1D2" presStyleIdx="0" presStyleCnt="4"/>
      <dgm:spPr/>
    </dgm:pt>
    <dgm:pt modelId="{D539A72A-1A2D-4F08-AEB8-27988E323AF5}" type="pres">
      <dgm:prSet presAssocID="{DC9288E9-5F63-48F6-9BB2-9DDF2BCE01C7}" presName="hierRoot2" presStyleCnt="0"/>
      <dgm:spPr/>
    </dgm:pt>
    <dgm:pt modelId="{626785AC-FB53-4CF0-88A3-5F11423EF2CC}" type="pres">
      <dgm:prSet presAssocID="{DC9288E9-5F63-48F6-9BB2-9DDF2BCE01C7}" presName="composite2" presStyleCnt="0"/>
      <dgm:spPr/>
    </dgm:pt>
    <dgm:pt modelId="{697832F7-44C0-4AB1-85BF-046CC018DF18}" type="pres">
      <dgm:prSet presAssocID="{DC9288E9-5F63-48F6-9BB2-9DDF2BCE01C7}" presName="background2" presStyleLbl="node2" presStyleIdx="0" presStyleCnt="4"/>
      <dgm:spPr/>
    </dgm:pt>
    <dgm:pt modelId="{54634061-869B-4ACC-9673-12F0B8A79EFC}" type="pres">
      <dgm:prSet presAssocID="{DC9288E9-5F63-48F6-9BB2-9DDF2BCE01C7}" presName="text2" presStyleLbl="fgAcc2" presStyleIdx="0" presStyleCnt="4">
        <dgm:presLayoutVars>
          <dgm:chPref val="3"/>
        </dgm:presLayoutVars>
      </dgm:prSet>
      <dgm:spPr/>
    </dgm:pt>
    <dgm:pt modelId="{8B899692-1A6E-487D-BCD6-929530AA4866}" type="pres">
      <dgm:prSet presAssocID="{DC9288E9-5F63-48F6-9BB2-9DDF2BCE01C7}" presName="hierChild3" presStyleCnt="0"/>
      <dgm:spPr/>
    </dgm:pt>
    <dgm:pt modelId="{27B87A66-E1D6-45E8-A49A-7CE7A877A89F}" type="pres">
      <dgm:prSet presAssocID="{E7E6D8A9-D760-4AF2-B053-C4FB4D90889A}" presName="Name17" presStyleLbl="parChTrans1D3" presStyleIdx="0" presStyleCnt="4"/>
      <dgm:spPr/>
    </dgm:pt>
    <dgm:pt modelId="{8E3FBE23-5556-492D-A49D-C570BC951E89}" type="pres">
      <dgm:prSet presAssocID="{D4E3AFD8-5C34-4B48-B6BB-80DA919AE382}" presName="hierRoot3" presStyleCnt="0"/>
      <dgm:spPr/>
    </dgm:pt>
    <dgm:pt modelId="{60AF70DE-3685-487B-A361-29D3CD02AE86}" type="pres">
      <dgm:prSet presAssocID="{D4E3AFD8-5C34-4B48-B6BB-80DA919AE382}" presName="composite3" presStyleCnt="0"/>
      <dgm:spPr/>
    </dgm:pt>
    <dgm:pt modelId="{85E644FF-D841-499D-AA40-ADD4F626AAAC}" type="pres">
      <dgm:prSet presAssocID="{D4E3AFD8-5C34-4B48-B6BB-80DA919AE382}" presName="background3" presStyleLbl="node3" presStyleIdx="0" presStyleCnt="4"/>
      <dgm:spPr/>
    </dgm:pt>
    <dgm:pt modelId="{2451D6BF-3032-4F82-8BB0-339007E3B7C8}" type="pres">
      <dgm:prSet presAssocID="{D4E3AFD8-5C34-4B48-B6BB-80DA919AE382}" presName="text3" presStyleLbl="fgAcc3" presStyleIdx="0" presStyleCnt="4">
        <dgm:presLayoutVars>
          <dgm:chPref val="3"/>
        </dgm:presLayoutVars>
      </dgm:prSet>
      <dgm:spPr/>
    </dgm:pt>
    <dgm:pt modelId="{51C030F5-099D-4745-96FD-D778FF13E667}" type="pres">
      <dgm:prSet presAssocID="{D4E3AFD8-5C34-4B48-B6BB-80DA919AE382}" presName="hierChild4" presStyleCnt="0"/>
      <dgm:spPr/>
    </dgm:pt>
    <dgm:pt modelId="{72AFDA5C-FA34-4D7F-ACDC-FC2BCF9DE301}" type="pres">
      <dgm:prSet presAssocID="{8EF561FF-380B-4B71-8DCE-795BE68FE83B}" presName="Name10" presStyleLbl="parChTrans1D2" presStyleIdx="1" presStyleCnt="4"/>
      <dgm:spPr/>
    </dgm:pt>
    <dgm:pt modelId="{3289068E-1EB0-420B-9056-9275E0E06033}" type="pres">
      <dgm:prSet presAssocID="{152E5789-FAAF-4E46-84D3-47FF1FF8BA5E}" presName="hierRoot2" presStyleCnt="0"/>
      <dgm:spPr/>
    </dgm:pt>
    <dgm:pt modelId="{CD73005D-0F23-4001-BFBB-C7F9BD94E2ED}" type="pres">
      <dgm:prSet presAssocID="{152E5789-FAAF-4E46-84D3-47FF1FF8BA5E}" presName="composite2" presStyleCnt="0"/>
      <dgm:spPr/>
    </dgm:pt>
    <dgm:pt modelId="{BB2B30A0-9D18-494D-97F0-5B7CF337D9B8}" type="pres">
      <dgm:prSet presAssocID="{152E5789-FAAF-4E46-84D3-47FF1FF8BA5E}" presName="background2" presStyleLbl="node2" presStyleIdx="1" presStyleCnt="4"/>
      <dgm:spPr/>
    </dgm:pt>
    <dgm:pt modelId="{3AFFD049-1778-4F48-925D-07F0E8B2231F}" type="pres">
      <dgm:prSet presAssocID="{152E5789-FAAF-4E46-84D3-47FF1FF8BA5E}" presName="text2" presStyleLbl="fgAcc2" presStyleIdx="1" presStyleCnt="4">
        <dgm:presLayoutVars>
          <dgm:chPref val="3"/>
        </dgm:presLayoutVars>
      </dgm:prSet>
      <dgm:spPr/>
    </dgm:pt>
    <dgm:pt modelId="{D4EF554F-71CC-476B-B123-01BACFE632C9}" type="pres">
      <dgm:prSet presAssocID="{152E5789-FAAF-4E46-84D3-47FF1FF8BA5E}" presName="hierChild3" presStyleCnt="0"/>
      <dgm:spPr/>
    </dgm:pt>
    <dgm:pt modelId="{E65EB1B5-B3F3-4667-BCB7-F19E16DE53DA}" type="pres">
      <dgm:prSet presAssocID="{EA88E065-EDC2-4C9B-96FC-DDC1F58A33D8}" presName="Name17" presStyleLbl="parChTrans1D3" presStyleIdx="1" presStyleCnt="4"/>
      <dgm:spPr/>
    </dgm:pt>
    <dgm:pt modelId="{8309B49F-259F-4D45-AE2C-97BA453FB1F4}" type="pres">
      <dgm:prSet presAssocID="{699BB43F-6B2D-4B06-BD7D-E222DD33B98A}" presName="hierRoot3" presStyleCnt="0"/>
      <dgm:spPr/>
    </dgm:pt>
    <dgm:pt modelId="{4F39D804-EDAB-4812-89CC-9AF5B393579D}" type="pres">
      <dgm:prSet presAssocID="{699BB43F-6B2D-4B06-BD7D-E222DD33B98A}" presName="composite3" presStyleCnt="0"/>
      <dgm:spPr/>
    </dgm:pt>
    <dgm:pt modelId="{AFDAB6BB-F2E7-4882-A34E-7939049F9684}" type="pres">
      <dgm:prSet presAssocID="{699BB43F-6B2D-4B06-BD7D-E222DD33B98A}" presName="background3" presStyleLbl="node3" presStyleIdx="1" presStyleCnt="4"/>
      <dgm:spPr/>
    </dgm:pt>
    <dgm:pt modelId="{B32FE447-0307-4930-945E-97BCC8C1B418}" type="pres">
      <dgm:prSet presAssocID="{699BB43F-6B2D-4B06-BD7D-E222DD33B98A}" presName="text3" presStyleLbl="fgAcc3" presStyleIdx="1" presStyleCnt="4">
        <dgm:presLayoutVars>
          <dgm:chPref val="3"/>
        </dgm:presLayoutVars>
      </dgm:prSet>
      <dgm:spPr/>
    </dgm:pt>
    <dgm:pt modelId="{0ECD7B3B-6540-4224-A5E1-A39B32849619}" type="pres">
      <dgm:prSet presAssocID="{699BB43F-6B2D-4B06-BD7D-E222DD33B98A}" presName="hierChild4" presStyleCnt="0"/>
      <dgm:spPr/>
    </dgm:pt>
    <dgm:pt modelId="{004DD682-876D-409E-990C-CFB76B69FF8B}" type="pres">
      <dgm:prSet presAssocID="{47341FDE-2F4F-49FE-B8F8-D86304BB1B96}" presName="Name10" presStyleLbl="parChTrans1D2" presStyleIdx="2" presStyleCnt="4"/>
      <dgm:spPr/>
    </dgm:pt>
    <dgm:pt modelId="{273A031F-8FB5-4D03-8A3C-E14076A3B38B}" type="pres">
      <dgm:prSet presAssocID="{EB86A3B4-6749-4BDE-BB08-C474396365D0}" presName="hierRoot2" presStyleCnt="0"/>
      <dgm:spPr/>
    </dgm:pt>
    <dgm:pt modelId="{C3EC3626-03AA-42AE-A2F0-ACE586FDDC25}" type="pres">
      <dgm:prSet presAssocID="{EB86A3B4-6749-4BDE-BB08-C474396365D0}" presName="composite2" presStyleCnt="0"/>
      <dgm:spPr/>
    </dgm:pt>
    <dgm:pt modelId="{6365BA21-5DA2-49B2-89C2-D5130E1A9133}" type="pres">
      <dgm:prSet presAssocID="{EB86A3B4-6749-4BDE-BB08-C474396365D0}" presName="background2" presStyleLbl="node2" presStyleIdx="2" presStyleCnt="4"/>
      <dgm:spPr/>
    </dgm:pt>
    <dgm:pt modelId="{DE9FC921-5BBF-411D-8F39-7CDC058CBF4B}" type="pres">
      <dgm:prSet presAssocID="{EB86A3B4-6749-4BDE-BB08-C474396365D0}" presName="text2" presStyleLbl="fgAcc2" presStyleIdx="2" presStyleCnt="4">
        <dgm:presLayoutVars>
          <dgm:chPref val="3"/>
        </dgm:presLayoutVars>
      </dgm:prSet>
      <dgm:spPr/>
    </dgm:pt>
    <dgm:pt modelId="{221AFB6D-F998-4B38-8266-6943104A1036}" type="pres">
      <dgm:prSet presAssocID="{EB86A3B4-6749-4BDE-BB08-C474396365D0}" presName="hierChild3" presStyleCnt="0"/>
      <dgm:spPr/>
    </dgm:pt>
    <dgm:pt modelId="{68876571-4593-4717-A004-B98ED1942E23}" type="pres">
      <dgm:prSet presAssocID="{6E86D4D2-F543-431A-851E-B457C22BF7FF}" presName="Name17" presStyleLbl="parChTrans1D3" presStyleIdx="2" presStyleCnt="4"/>
      <dgm:spPr/>
    </dgm:pt>
    <dgm:pt modelId="{1F7617E4-2285-4312-8777-3B80AD53BE6E}" type="pres">
      <dgm:prSet presAssocID="{AD212892-C1F0-4DEF-9985-6B9DFA3813CF}" presName="hierRoot3" presStyleCnt="0"/>
      <dgm:spPr/>
    </dgm:pt>
    <dgm:pt modelId="{0AB4D3C2-8342-4D6B-A2F8-DE76F62A019D}" type="pres">
      <dgm:prSet presAssocID="{AD212892-C1F0-4DEF-9985-6B9DFA3813CF}" presName="composite3" presStyleCnt="0"/>
      <dgm:spPr/>
    </dgm:pt>
    <dgm:pt modelId="{2D243944-A973-4B90-9121-477AE2C7963B}" type="pres">
      <dgm:prSet presAssocID="{AD212892-C1F0-4DEF-9985-6B9DFA3813CF}" presName="background3" presStyleLbl="node3" presStyleIdx="2" presStyleCnt="4"/>
      <dgm:spPr/>
    </dgm:pt>
    <dgm:pt modelId="{F099F520-AD53-4912-BF1B-565693677F5B}" type="pres">
      <dgm:prSet presAssocID="{AD212892-C1F0-4DEF-9985-6B9DFA3813CF}" presName="text3" presStyleLbl="fgAcc3" presStyleIdx="2" presStyleCnt="4">
        <dgm:presLayoutVars>
          <dgm:chPref val="3"/>
        </dgm:presLayoutVars>
      </dgm:prSet>
      <dgm:spPr/>
    </dgm:pt>
    <dgm:pt modelId="{D527A15A-8E0C-4631-8B80-235812204E2D}" type="pres">
      <dgm:prSet presAssocID="{AD212892-C1F0-4DEF-9985-6B9DFA3813CF}" presName="hierChild4" presStyleCnt="0"/>
      <dgm:spPr/>
    </dgm:pt>
    <dgm:pt modelId="{F9C67BDF-B410-4409-9FCC-4DB6C60A50AF}" type="pres">
      <dgm:prSet presAssocID="{973F0C90-0B91-438F-AA5C-A215524E9F2D}" presName="Name10" presStyleLbl="parChTrans1D2" presStyleIdx="3" presStyleCnt="4"/>
      <dgm:spPr/>
    </dgm:pt>
    <dgm:pt modelId="{B333F1B7-E170-4A5E-AD10-DFD4BF047C6D}" type="pres">
      <dgm:prSet presAssocID="{C335C847-9744-4A42-B475-362B6DAD7A03}" presName="hierRoot2" presStyleCnt="0"/>
      <dgm:spPr/>
    </dgm:pt>
    <dgm:pt modelId="{7C7EC276-7FFF-4E2E-B1FA-AB433F632850}" type="pres">
      <dgm:prSet presAssocID="{C335C847-9744-4A42-B475-362B6DAD7A03}" presName="composite2" presStyleCnt="0"/>
      <dgm:spPr/>
    </dgm:pt>
    <dgm:pt modelId="{DAFC4ADC-B249-4AB0-8558-9799B2964F59}" type="pres">
      <dgm:prSet presAssocID="{C335C847-9744-4A42-B475-362B6DAD7A03}" presName="background2" presStyleLbl="node2" presStyleIdx="3" presStyleCnt="4"/>
      <dgm:spPr/>
    </dgm:pt>
    <dgm:pt modelId="{36AFA089-8C23-46D6-A72B-596D5D600302}" type="pres">
      <dgm:prSet presAssocID="{C335C847-9744-4A42-B475-362B6DAD7A03}" presName="text2" presStyleLbl="fgAcc2" presStyleIdx="3" presStyleCnt="4">
        <dgm:presLayoutVars>
          <dgm:chPref val="3"/>
        </dgm:presLayoutVars>
      </dgm:prSet>
      <dgm:spPr/>
    </dgm:pt>
    <dgm:pt modelId="{73481C08-1943-4323-A776-7F78564E8A36}" type="pres">
      <dgm:prSet presAssocID="{C335C847-9744-4A42-B475-362B6DAD7A03}" presName="hierChild3" presStyleCnt="0"/>
      <dgm:spPr/>
    </dgm:pt>
    <dgm:pt modelId="{F1F4A22F-0A67-4F99-AAD8-6212A15FFE34}" type="pres">
      <dgm:prSet presAssocID="{43C15CF8-9095-4206-AB36-D3765712C825}" presName="Name17" presStyleLbl="parChTrans1D3" presStyleIdx="3" presStyleCnt="4"/>
      <dgm:spPr/>
    </dgm:pt>
    <dgm:pt modelId="{FA2290F8-B118-4CD3-B3BD-087C3FB709FE}" type="pres">
      <dgm:prSet presAssocID="{1B4DBDDC-F0E8-4ABA-8C81-BC736E37FE89}" presName="hierRoot3" presStyleCnt="0"/>
      <dgm:spPr/>
    </dgm:pt>
    <dgm:pt modelId="{7EEEAC62-3FEC-4D9F-998D-9D9E0302BD02}" type="pres">
      <dgm:prSet presAssocID="{1B4DBDDC-F0E8-4ABA-8C81-BC736E37FE89}" presName="composite3" presStyleCnt="0"/>
      <dgm:spPr/>
    </dgm:pt>
    <dgm:pt modelId="{A1D7F2FB-6BCB-4901-AC88-4976129CA6CC}" type="pres">
      <dgm:prSet presAssocID="{1B4DBDDC-F0E8-4ABA-8C81-BC736E37FE89}" presName="background3" presStyleLbl="node3" presStyleIdx="3" presStyleCnt="4"/>
      <dgm:spPr/>
    </dgm:pt>
    <dgm:pt modelId="{D06F4F86-AD01-4C86-BBE4-121A3BD32443}" type="pres">
      <dgm:prSet presAssocID="{1B4DBDDC-F0E8-4ABA-8C81-BC736E37FE89}" presName="text3" presStyleLbl="fgAcc3" presStyleIdx="3" presStyleCnt="4">
        <dgm:presLayoutVars>
          <dgm:chPref val="3"/>
        </dgm:presLayoutVars>
      </dgm:prSet>
      <dgm:spPr/>
    </dgm:pt>
    <dgm:pt modelId="{5DE20DCC-A6E2-4FA9-B40C-BD035AFE7717}" type="pres">
      <dgm:prSet presAssocID="{1B4DBDDC-F0E8-4ABA-8C81-BC736E37FE89}" presName="hierChild4" presStyleCnt="0"/>
      <dgm:spPr/>
    </dgm:pt>
  </dgm:ptLst>
  <dgm:cxnLst>
    <dgm:cxn modelId="{F45E2A02-9A5D-4E3C-B459-8F3E9D66EAE7}" type="presOf" srcId="{47341FDE-2F4F-49FE-B8F8-D86304BB1B96}" destId="{004DD682-876D-409E-990C-CFB76B69FF8B}" srcOrd="0" destOrd="0" presId="urn:microsoft.com/office/officeart/2005/8/layout/hierarchy1"/>
    <dgm:cxn modelId="{6A8F3216-7593-454A-8EE2-22930A03DFAF}" type="presOf" srcId="{1B4DBDDC-F0E8-4ABA-8C81-BC736E37FE89}" destId="{D06F4F86-AD01-4C86-BBE4-121A3BD32443}" srcOrd="0" destOrd="0" presId="urn:microsoft.com/office/officeart/2005/8/layout/hierarchy1"/>
    <dgm:cxn modelId="{22237616-78ED-4DA4-B35A-03E1B78C8911}" srcId="{C1EFA33F-27A3-4DF0-A578-87DFCABE73EC}" destId="{C335C847-9744-4A42-B475-362B6DAD7A03}" srcOrd="3" destOrd="0" parTransId="{973F0C90-0B91-438F-AA5C-A215524E9F2D}" sibTransId="{4DBB191A-A0EC-42A6-B84F-4D7272A36617}"/>
    <dgm:cxn modelId="{34504C25-B6D6-4B57-8A12-0B09FD437B2D}" type="presOf" srcId="{EB86A3B4-6749-4BDE-BB08-C474396365D0}" destId="{DE9FC921-5BBF-411D-8F39-7CDC058CBF4B}" srcOrd="0" destOrd="0" presId="urn:microsoft.com/office/officeart/2005/8/layout/hierarchy1"/>
    <dgm:cxn modelId="{F956952A-EBE9-434F-8A07-C15D1D4ACC22}" type="presOf" srcId="{E7E6D8A9-D760-4AF2-B053-C4FB4D90889A}" destId="{27B87A66-E1D6-45E8-A49A-7CE7A877A89F}" srcOrd="0" destOrd="0" presId="urn:microsoft.com/office/officeart/2005/8/layout/hierarchy1"/>
    <dgm:cxn modelId="{6D18482F-47E1-4F76-B8EC-3752544B18DA}" type="presOf" srcId="{DC9288E9-5F63-48F6-9BB2-9DDF2BCE01C7}" destId="{54634061-869B-4ACC-9673-12F0B8A79EFC}" srcOrd="0" destOrd="0" presId="urn:microsoft.com/office/officeart/2005/8/layout/hierarchy1"/>
    <dgm:cxn modelId="{D2A10133-1AC1-4BD7-9D64-F4F0471A61DF}" type="presOf" srcId="{973F0C90-0B91-438F-AA5C-A215524E9F2D}" destId="{F9C67BDF-B410-4409-9FCC-4DB6C60A50AF}" srcOrd="0" destOrd="0" presId="urn:microsoft.com/office/officeart/2005/8/layout/hierarchy1"/>
    <dgm:cxn modelId="{77896538-8CA3-4AE0-8FE8-8A4863E305C1}" type="presOf" srcId="{699BB43F-6B2D-4B06-BD7D-E222DD33B98A}" destId="{B32FE447-0307-4930-945E-97BCC8C1B418}" srcOrd="0" destOrd="0" presId="urn:microsoft.com/office/officeart/2005/8/layout/hierarchy1"/>
    <dgm:cxn modelId="{61CF6E5E-9A86-47D4-AE4F-81575C9E4C87}" srcId="{613B5EB7-CAF6-4332-B891-6244E73FEBDC}" destId="{C1EFA33F-27A3-4DF0-A578-87DFCABE73EC}" srcOrd="0" destOrd="0" parTransId="{0F285F25-2262-4BA8-B6B7-71D08D867F05}" sibTransId="{42A6E9AF-985B-4DA9-8C99-E13CE69A4ED1}"/>
    <dgm:cxn modelId="{E92D1844-B241-4310-A74E-04FD84B482E8}" type="presOf" srcId="{6E54BCFF-8CCE-4EF9-B659-0AB8158F63B0}" destId="{A7F266A6-8706-487B-897A-36A30B1779DA}" srcOrd="0" destOrd="0" presId="urn:microsoft.com/office/officeart/2005/8/layout/hierarchy1"/>
    <dgm:cxn modelId="{9F995B69-4E64-4437-9855-12E786F24E89}" srcId="{C1EFA33F-27A3-4DF0-A578-87DFCABE73EC}" destId="{EB86A3B4-6749-4BDE-BB08-C474396365D0}" srcOrd="2" destOrd="0" parTransId="{47341FDE-2F4F-49FE-B8F8-D86304BB1B96}" sibTransId="{658FCF6A-9695-4B56-BFA2-0403272CF9B7}"/>
    <dgm:cxn modelId="{D23B524A-0F59-4646-9946-559A411B3545}" srcId="{C1EFA33F-27A3-4DF0-A578-87DFCABE73EC}" destId="{152E5789-FAAF-4E46-84D3-47FF1FF8BA5E}" srcOrd="1" destOrd="0" parTransId="{8EF561FF-380B-4B71-8DCE-795BE68FE83B}" sibTransId="{10C9CC51-07D5-4B05-AFDC-4A93BA43D563}"/>
    <dgm:cxn modelId="{4A46464F-B075-4436-B6AF-FB04D3E0CA90}" srcId="{C335C847-9744-4A42-B475-362B6DAD7A03}" destId="{1B4DBDDC-F0E8-4ABA-8C81-BC736E37FE89}" srcOrd="0" destOrd="0" parTransId="{43C15CF8-9095-4206-AB36-D3765712C825}" sibTransId="{598CD994-415A-4888-9FE1-5BA008E762E0}"/>
    <dgm:cxn modelId="{EFC2C854-ADAA-4095-8881-86AC54D04F99}" type="presOf" srcId="{43C15CF8-9095-4206-AB36-D3765712C825}" destId="{F1F4A22F-0A67-4F99-AAD8-6212A15FFE34}" srcOrd="0" destOrd="0" presId="urn:microsoft.com/office/officeart/2005/8/layout/hierarchy1"/>
    <dgm:cxn modelId="{57572B7F-6FAB-48E7-ABFD-5E0D29BEA909}" type="presOf" srcId="{6E86D4D2-F543-431A-851E-B457C22BF7FF}" destId="{68876571-4593-4717-A004-B98ED1942E23}" srcOrd="0" destOrd="0" presId="urn:microsoft.com/office/officeart/2005/8/layout/hierarchy1"/>
    <dgm:cxn modelId="{8F6B118A-530E-45B9-B52A-3A3809247B02}" srcId="{DC9288E9-5F63-48F6-9BB2-9DDF2BCE01C7}" destId="{D4E3AFD8-5C34-4B48-B6BB-80DA919AE382}" srcOrd="0" destOrd="0" parTransId="{E7E6D8A9-D760-4AF2-B053-C4FB4D90889A}" sibTransId="{1C7312D6-02E1-4E56-813B-DA5AC2F0297C}"/>
    <dgm:cxn modelId="{ADE92B8B-CF74-414F-B636-84542A1FA9CC}" srcId="{EB86A3B4-6749-4BDE-BB08-C474396365D0}" destId="{AD212892-C1F0-4DEF-9985-6B9DFA3813CF}" srcOrd="0" destOrd="0" parTransId="{6E86D4D2-F543-431A-851E-B457C22BF7FF}" sibTransId="{F5C68ABB-9770-4766-8175-F971E76E7D9A}"/>
    <dgm:cxn modelId="{4ADC3C8C-08B3-49AB-8B6C-E8C108904657}" type="presOf" srcId="{C335C847-9744-4A42-B475-362B6DAD7A03}" destId="{36AFA089-8C23-46D6-A72B-596D5D600302}" srcOrd="0" destOrd="0" presId="urn:microsoft.com/office/officeart/2005/8/layout/hierarchy1"/>
    <dgm:cxn modelId="{84079E90-6DF5-44F9-9EE1-79267BA82176}" type="presOf" srcId="{AD212892-C1F0-4DEF-9985-6B9DFA3813CF}" destId="{F099F520-AD53-4912-BF1B-565693677F5B}" srcOrd="0" destOrd="0" presId="urn:microsoft.com/office/officeart/2005/8/layout/hierarchy1"/>
    <dgm:cxn modelId="{B372F69D-4623-4FC1-BE63-35B043F99D06}" srcId="{C1EFA33F-27A3-4DF0-A578-87DFCABE73EC}" destId="{DC9288E9-5F63-48F6-9BB2-9DDF2BCE01C7}" srcOrd="0" destOrd="0" parTransId="{6E54BCFF-8CCE-4EF9-B659-0AB8158F63B0}" sibTransId="{741F9A3A-38F3-43E2-B923-2875E7140B57}"/>
    <dgm:cxn modelId="{2EFB74AB-F564-4471-B7F1-6860A1A46F21}" srcId="{152E5789-FAAF-4E46-84D3-47FF1FF8BA5E}" destId="{699BB43F-6B2D-4B06-BD7D-E222DD33B98A}" srcOrd="0" destOrd="0" parTransId="{EA88E065-EDC2-4C9B-96FC-DDC1F58A33D8}" sibTransId="{7ED8737C-D166-4161-A759-59C9E55C06D2}"/>
    <dgm:cxn modelId="{E60615C7-C150-4584-AC25-F73FF0A48CF7}" type="presOf" srcId="{152E5789-FAAF-4E46-84D3-47FF1FF8BA5E}" destId="{3AFFD049-1778-4F48-925D-07F0E8B2231F}" srcOrd="0" destOrd="0" presId="urn:microsoft.com/office/officeart/2005/8/layout/hierarchy1"/>
    <dgm:cxn modelId="{370BC1DF-B309-46E1-A101-A135F46418AA}" type="presOf" srcId="{EA88E065-EDC2-4C9B-96FC-DDC1F58A33D8}" destId="{E65EB1B5-B3F3-4667-BCB7-F19E16DE53DA}" srcOrd="0" destOrd="0" presId="urn:microsoft.com/office/officeart/2005/8/layout/hierarchy1"/>
    <dgm:cxn modelId="{89D43AE7-D10C-4E2F-96BB-158F2F12185D}" type="presOf" srcId="{8EF561FF-380B-4B71-8DCE-795BE68FE83B}" destId="{72AFDA5C-FA34-4D7F-ACDC-FC2BCF9DE301}" srcOrd="0" destOrd="0" presId="urn:microsoft.com/office/officeart/2005/8/layout/hierarchy1"/>
    <dgm:cxn modelId="{E84252ED-EF20-4864-9505-3A7DEF8E8F42}" type="presOf" srcId="{D4E3AFD8-5C34-4B48-B6BB-80DA919AE382}" destId="{2451D6BF-3032-4F82-8BB0-339007E3B7C8}" srcOrd="0" destOrd="0" presId="urn:microsoft.com/office/officeart/2005/8/layout/hierarchy1"/>
    <dgm:cxn modelId="{2B1387F7-31D7-4BF6-850D-00856B457188}" type="presOf" srcId="{613B5EB7-CAF6-4332-B891-6244E73FEBDC}" destId="{BEDA3B05-9073-4B4B-AC52-629BEAEB7F65}" srcOrd="0" destOrd="0" presId="urn:microsoft.com/office/officeart/2005/8/layout/hierarchy1"/>
    <dgm:cxn modelId="{D2BFE8F7-B0F8-46D1-9238-F0B930AFF51D}" type="presOf" srcId="{C1EFA33F-27A3-4DF0-A578-87DFCABE73EC}" destId="{1F827784-E1E0-47E3-91D9-A6679BAEE257}" srcOrd="0" destOrd="0" presId="urn:microsoft.com/office/officeart/2005/8/layout/hierarchy1"/>
    <dgm:cxn modelId="{B67EB58E-C277-416D-9187-E542BE9BEDDF}" type="presParOf" srcId="{BEDA3B05-9073-4B4B-AC52-629BEAEB7F65}" destId="{01888079-3889-4FCD-B23D-8F0B1E48394B}" srcOrd="0" destOrd="0" presId="urn:microsoft.com/office/officeart/2005/8/layout/hierarchy1"/>
    <dgm:cxn modelId="{339820EE-9410-4867-BCD7-5AA1EDE354AD}" type="presParOf" srcId="{01888079-3889-4FCD-B23D-8F0B1E48394B}" destId="{3D7A973A-5C50-4CF5-BB9B-757D5586A5B1}" srcOrd="0" destOrd="0" presId="urn:microsoft.com/office/officeart/2005/8/layout/hierarchy1"/>
    <dgm:cxn modelId="{F771D1C5-BDCA-4513-8B98-D76798F04140}" type="presParOf" srcId="{3D7A973A-5C50-4CF5-BB9B-757D5586A5B1}" destId="{54EA2E6E-527D-49C9-9C09-22E0E56CA9D7}" srcOrd="0" destOrd="0" presId="urn:microsoft.com/office/officeart/2005/8/layout/hierarchy1"/>
    <dgm:cxn modelId="{A11DA15E-4292-4AA1-AE96-BCCB617AF6E4}" type="presParOf" srcId="{3D7A973A-5C50-4CF5-BB9B-757D5586A5B1}" destId="{1F827784-E1E0-47E3-91D9-A6679BAEE257}" srcOrd="1" destOrd="0" presId="urn:microsoft.com/office/officeart/2005/8/layout/hierarchy1"/>
    <dgm:cxn modelId="{9228E196-AD23-4F63-9B42-66CD49B7249E}" type="presParOf" srcId="{01888079-3889-4FCD-B23D-8F0B1E48394B}" destId="{80F8F7DC-7D2A-469A-AA97-85C8F2272C60}" srcOrd="1" destOrd="0" presId="urn:microsoft.com/office/officeart/2005/8/layout/hierarchy1"/>
    <dgm:cxn modelId="{C479B762-753B-4B0E-96A8-354E2118FB30}" type="presParOf" srcId="{80F8F7DC-7D2A-469A-AA97-85C8F2272C60}" destId="{A7F266A6-8706-487B-897A-36A30B1779DA}" srcOrd="0" destOrd="0" presId="urn:microsoft.com/office/officeart/2005/8/layout/hierarchy1"/>
    <dgm:cxn modelId="{A4159C55-1EE2-4BA7-9DD3-FAF3AEE9F923}" type="presParOf" srcId="{80F8F7DC-7D2A-469A-AA97-85C8F2272C60}" destId="{D539A72A-1A2D-4F08-AEB8-27988E323AF5}" srcOrd="1" destOrd="0" presId="urn:microsoft.com/office/officeart/2005/8/layout/hierarchy1"/>
    <dgm:cxn modelId="{FEA83969-B3F1-462C-BA14-4106D0DDA4F9}" type="presParOf" srcId="{D539A72A-1A2D-4F08-AEB8-27988E323AF5}" destId="{626785AC-FB53-4CF0-88A3-5F11423EF2CC}" srcOrd="0" destOrd="0" presId="urn:microsoft.com/office/officeart/2005/8/layout/hierarchy1"/>
    <dgm:cxn modelId="{092D13E6-5A38-40F5-AB26-347FA2489601}" type="presParOf" srcId="{626785AC-FB53-4CF0-88A3-5F11423EF2CC}" destId="{697832F7-44C0-4AB1-85BF-046CC018DF18}" srcOrd="0" destOrd="0" presId="urn:microsoft.com/office/officeart/2005/8/layout/hierarchy1"/>
    <dgm:cxn modelId="{B1DAF6E8-EE0D-4602-81A7-1CC5D368B2D3}" type="presParOf" srcId="{626785AC-FB53-4CF0-88A3-5F11423EF2CC}" destId="{54634061-869B-4ACC-9673-12F0B8A79EFC}" srcOrd="1" destOrd="0" presId="urn:microsoft.com/office/officeart/2005/8/layout/hierarchy1"/>
    <dgm:cxn modelId="{A92C2863-7B1F-44B9-97C2-4775ED33DBD4}" type="presParOf" srcId="{D539A72A-1A2D-4F08-AEB8-27988E323AF5}" destId="{8B899692-1A6E-487D-BCD6-929530AA4866}" srcOrd="1" destOrd="0" presId="urn:microsoft.com/office/officeart/2005/8/layout/hierarchy1"/>
    <dgm:cxn modelId="{0A3F4CA4-EBE3-4B82-A006-C062977875BA}" type="presParOf" srcId="{8B899692-1A6E-487D-BCD6-929530AA4866}" destId="{27B87A66-E1D6-45E8-A49A-7CE7A877A89F}" srcOrd="0" destOrd="0" presId="urn:microsoft.com/office/officeart/2005/8/layout/hierarchy1"/>
    <dgm:cxn modelId="{7B96CBF6-7A1F-4997-9686-5EF517A54247}" type="presParOf" srcId="{8B899692-1A6E-487D-BCD6-929530AA4866}" destId="{8E3FBE23-5556-492D-A49D-C570BC951E89}" srcOrd="1" destOrd="0" presId="urn:microsoft.com/office/officeart/2005/8/layout/hierarchy1"/>
    <dgm:cxn modelId="{4C9D1C0E-B742-448F-96A9-B8A69CCA9D68}" type="presParOf" srcId="{8E3FBE23-5556-492D-A49D-C570BC951E89}" destId="{60AF70DE-3685-487B-A361-29D3CD02AE86}" srcOrd="0" destOrd="0" presId="urn:microsoft.com/office/officeart/2005/8/layout/hierarchy1"/>
    <dgm:cxn modelId="{CED40EB0-EC11-48DB-A69A-A344EBEE99D6}" type="presParOf" srcId="{60AF70DE-3685-487B-A361-29D3CD02AE86}" destId="{85E644FF-D841-499D-AA40-ADD4F626AAAC}" srcOrd="0" destOrd="0" presId="urn:microsoft.com/office/officeart/2005/8/layout/hierarchy1"/>
    <dgm:cxn modelId="{11DDED9A-8ACC-4003-B1FB-CC7A02298392}" type="presParOf" srcId="{60AF70DE-3685-487B-A361-29D3CD02AE86}" destId="{2451D6BF-3032-4F82-8BB0-339007E3B7C8}" srcOrd="1" destOrd="0" presId="urn:microsoft.com/office/officeart/2005/8/layout/hierarchy1"/>
    <dgm:cxn modelId="{D4ED799E-AA9A-4AF1-992D-2BC665450E0B}" type="presParOf" srcId="{8E3FBE23-5556-492D-A49D-C570BC951E89}" destId="{51C030F5-099D-4745-96FD-D778FF13E667}" srcOrd="1" destOrd="0" presId="urn:microsoft.com/office/officeart/2005/8/layout/hierarchy1"/>
    <dgm:cxn modelId="{6C505A02-2BBD-43FA-8F6D-7EEF80D0F67C}" type="presParOf" srcId="{80F8F7DC-7D2A-469A-AA97-85C8F2272C60}" destId="{72AFDA5C-FA34-4D7F-ACDC-FC2BCF9DE301}" srcOrd="2" destOrd="0" presId="urn:microsoft.com/office/officeart/2005/8/layout/hierarchy1"/>
    <dgm:cxn modelId="{3E94E850-C5B3-4554-8F9C-EE9A6DE0E928}" type="presParOf" srcId="{80F8F7DC-7D2A-469A-AA97-85C8F2272C60}" destId="{3289068E-1EB0-420B-9056-9275E0E06033}" srcOrd="3" destOrd="0" presId="urn:microsoft.com/office/officeart/2005/8/layout/hierarchy1"/>
    <dgm:cxn modelId="{9D0C7FCB-586B-4A75-9C0A-81B949F6CA1F}" type="presParOf" srcId="{3289068E-1EB0-420B-9056-9275E0E06033}" destId="{CD73005D-0F23-4001-BFBB-C7F9BD94E2ED}" srcOrd="0" destOrd="0" presId="urn:microsoft.com/office/officeart/2005/8/layout/hierarchy1"/>
    <dgm:cxn modelId="{FF5587EC-68C5-48DB-9A77-8D1B26ECFFFF}" type="presParOf" srcId="{CD73005D-0F23-4001-BFBB-C7F9BD94E2ED}" destId="{BB2B30A0-9D18-494D-97F0-5B7CF337D9B8}" srcOrd="0" destOrd="0" presId="urn:microsoft.com/office/officeart/2005/8/layout/hierarchy1"/>
    <dgm:cxn modelId="{8D02B204-F256-4C2D-841F-0DEFCE4C4F60}" type="presParOf" srcId="{CD73005D-0F23-4001-BFBB-C7F9BD94E2ED}" destId="{3AFFD049-1778-4F48-925D-07F0E8B2231F}" srcOrd="1" destOrd="0" presId="urn:microsoft.com/office/officeart/2005/8/layout/hierarchy1"/>
    <dgm:cxn modelId="{A2642B51-8B78-4929-9040-ABFBC1266C58}" type="presParOf" srcId="{3289068E-1EB0-420B-9056-9275E0E06033}" destId="{D4EF554F-71CC-476B-B123-01BACFE632C9}" srcOrd="1" destOrd="0" presId="urn:microsoft.com/office/officeart/2005/8/layout/hierarchy1"/>
    <dgm:cxn modelId="{A058D028-06EF-4119-9106-02A07E031B7E}" type="presParOf" srcId="{D4EF554F-71CC-476B-B123-01BACFE632C9}" destId="{E65EB1B5-B3F3-4667-BCB7-F19E16DE53DA}" srcOrd="0" destOrd="0" presId="urn:microsoft.com/office/officeart/2005/8/layout/hierarchy1"/>
    <dgm:cxn modelId="{1EF49645-AAF4-4F78-831D-217AE60DAA0C}" type="presParOf" srcId="{D4EF554F-71CC-476B-B123-01BACFE632C9}" destId="{8309B49F-259F-4D45-AE2C-97BA453FB1F4}" srcOrd="1" destOrd="0" presId="urn:microsoft.com/office/officeart/2005/8/layout/hierarchy1"/>
    <dgm:cxn modelId="{82DF2A2A-BE8A-487F-8CE7-DE6C33BE4CDE}" type="presParOf" srcId="{8309B49F-259F-4D45-AE2C-97BA453FB1F4}" destId="{4F39D804-EDAB-4812-89CC-9AF5B393579D}" srcOrd="0" destOrd="0" presId="urn:microsoft.com/office/officeart/2005/8/layout/hierarchy1"/>
    <dgm:cxn modelId="{486F2A52-2F75-4E01-9CD0-20EA6AE2704F}" type="presParOf" srcId="{4F39D804-EDAB-4812-89CC-9AF5B393579D}" destId="{AFDAB6BB-F2E7-4882-A34E-7939049F9684}" srcOrd="0" destOrd="0" presId="urn:microsoft.com/office/officeart/2005/8/layout/hierarchy1"/>
    <dgm:cxn modelId="{BBCB7E29-294A-4B6A-94C3-8E8C60A80A17}" type="presParOf" srcId="{4F39D804-EDAB-4812-89CC-9AF5B393579D}" destId="{B32FE447-0307-4930-945E-97BCC8C1B418}" srcOrd="1" destOrd="0" presId="urn:microsoft.com/office/officeart/2005/8/layout/hierarchy1"/>
    <dgm:cxn modelId="{E6471887-769C-476F-BFA9-7FF43CA48823}" type="presParOf" srcId="{8309B49F-259F-4D45-AE2C-97BA453FB1F4}" destId="{0ECD7B3B-6540-4224-A5E1-A39B32849619}" srcOrd="1" destOrd="0" presId="urn:microsoft.com/office/officeart/2005/8/layout/hierarchy1"/>
    <dgm:cxn modelId="{9C9D6B63-EBD2-4331-B167-B42960AEA5AC}" type="presParOf" srcId="{80F8F7DC-7D2A-469A-AA97-85C8F2272C60}" destId="{004DD682-876D-409E-990C-CFB76B69FF8B}" srcOrd="4" destOrd="0" presId="urn:microsoft.com/office/officeart/2005/8/layout/hierarchy1"/>
    <dgm:cxn modelId="{C0008174-B106-4E78-B2E7-8CBB84BF1BA1}" type="presParOf" srcId="{80F8F7DC-7D2A-469A-AA97-85C8F2272C60}" destId="{273A031F-8FB5-4D03-8A3C-E14076A3B38B}" srcOrd="5" destOrd="0" presId="urn:microsoft.com/office/officeart/2005/8/layout/hierarchy1"/>
    <dgm:cxn modelId="{7CEF6195-C33C-4D6D-A098-A730E07B69B4}" type="presParOf" srcId="{273A031F-8FB5-4D03-8A3C-E14076A3B38B}" destId="{C3EC3626-03AA-42AE-A2F0-ACE586FDDC25}" srcOrd="0" destOrd="0" presId="urn:microsoft.com/office/officeart/2005/8/layout/hierarchy1"/>
    <dgm:cxn modelId="{348CCA8A-CE29-4E1C-8F16-8C41C50A06AD}" type="presParOf" srcId="{C3EC3626-03AA-42AE-A2F0-ACE586FDDC25}" destId="{6365BA21-5DA2-49B2-89C2-D5130E1A9133}" srcOrd="0" destOrd="0" presId="urn:microsoft.com/office/officeart/2005/8/layout/hierarchy1"/>
    <dgm:cxn modelId="{58BE876E-29B2-417A-99F2-BCAF21F557E2}" type="presParOf" srcId="{C3EC3626-03AA-42AE-A2F0-ACE586FDDC25}" destId="{DE9FC921-5BBF-411D-8F39-7CDC058CBF4B}" srcOrd="1" destOrd="0" presId="urn:microsoft.com/office/officeart/2005/8/layout/hierarchy1"/>
    <dgm:cxn modelId="{4E5148FB-A111-41A2-9334-962BBD364BA0}" type="presParOf" srcId="{273A031F-8FB5-4D03-8A3C-E14076A3B38B}" destId="{221AFB6D-F998-4B38-8266-6943104A1036}" srcOrd="1" destOrd="0" presId="urn:microsoft.com/office/officeart/2005/8/layout/hierarchy1"/>
    <dgm:cxn modelId="{184C3B4E-9DA4-43AD-96D5-E6B8D6312261}" type="presParOf" srcId="{221AFB6D-F998-4B38-8266-6943104A1036}" destId="{68876571-4593-4717-A004-B98ED1942E23}" srcOrd="0" destOrd="0" presId="urn:microsoft.com/office/officeart/2005/8/layout/hierarchy1"/>
    <dgm:cxn modelId="{B0CD9650-E7B8-4AD7-8FDE-4233D765EDE6}" type="presParOf" srcId="{221AFB6D-F998-4B38-8266-6943104A1036}" destId="{1F7617E4-2285-4312-8777-3B80AD53BE6E}" srcOrd="1" destOrd="0" presId="urn:microsoft.com/office/officeart/2005/8/layout/hierarchy1"/>
    <dgm:cxn modelId="{0B7F4E6F-2211-4D2D-AD8C-6B2BBAA702EB}" type="presParOf" srcId="{1F7617E4-2285-4312-8777-3B80AD53BE6E}" destId="{0AB4D3C2-8342-4D6B-A2F8-DE76F62A019D}" srcOrd="0" destOrd="0" presId="urn:microsoft.com/office/officeart/2005/8/layout/hierarchy1"/>
    <dgm:cxn modelId="{BBAD5992-6106-4CB0-B2F2-25103CFB0787}" type="presParOf" srcId="{0AB4D3C2-8342-4D6B-A2F8-DE76F62A019D}" destId="{2D243944-A973-4B90-9121-477AE2C7963B}" srcOrd="0" destOrd="0" presId="urn:microsoft.com/office/officeart/2005/8/layout/hierarchy1"/>
    <dgm:cxn modelId="{DB947EBF-80A1-49B3-9AEE-04D01402109F}" type="presParOf" srcId="{0AB4D3C2-8342-4D6B-A2F8-DE76F62A019D}" destId="{F099F520-AD53-4912-BF1B-565693677F5B}" srcOrd="1" destOrd="0" presId="urn:microsoft.com/office/officeart/2005/8/layout/hierarchy1"/>
    <dgm:cxn modelId="{CD83D64B-4E96-4F57-B0DE-C4229EC5368A}" type="presParOf" srcId="{1F7617E4-2285-4312-8777-3B80AD53BE6E}" destId="{D527A15A-8E0C-4631-8B80-235812204E2D}" srcOrd="1" destOrd="0" presId="urn:microsoft.com/office/officeart/2005/8/layout/hierarchy1"/>
    <dgm:cxn modelId="{48522FC1-E588-4C0F-99A7-E009D79DC46F}" type="presParOf" srcId="{80F8F7DC-7D2A-469A-AA97-85C8F2272C60}" destId="{F9C67BDF-B410-4409-9FCC-4DB6C60A50AF}" srcOrd="6" destOrd="0" presId="urn:microsoft.com/office/officeart/2005/8/layout/hierarchy1"/>
    <dgm:cxn modelId="{96DB0723-B8C9-40D9-B842-C38C8BA2D553}" type="presParOf" srcId="{80F8F7DC-7D2A-469A-AA97-85C8F2272C60}" destId="{B333F1B7-E170-4A5E-AD10-DFD4BF047C6D}" srcOrd="7" destOrd="0" presId="urn:microsoft.com/office/officeart/2005/8/layout/hierarchy1"/>
    <dgm:cxn modelId="{C411196F-DD56-4E75-95A5-1B28C59FBBAA}" type="presParOf" srcId="{B333F1B7-E170-4A5E-AD10-DFD4BF047C6D}" destId="{7C7EC276-7FFF-4E2E-B1FA-AB433F632850}" srcOrd="0" destOrd="0" presId="urn:microsoft.com/office/officeart/2005/8/layout/hierarchy1"/>
    <dgm:cxn modelId="{52346572-62B7-4B46-B9B6-32126D6C74A2}" type="presParOf" srcId="{7C7EC276-7FFF-4E2E-B1FA-AB433F632850}" destId="{DAFC4ADC-B249-4AB0-8558-9799B2964F59}" srcOrd="0" destOrd="0" presId="urn:microsoft.com/office/officeart/2005/8/layout/hierarchy1"/>
    <dgm:cxn modelId="{6E5EEE54-9F3C-446A-BD08-66C66C92DAE0}" type="presParOf" srcId="{7C7EC276-7FFF-4E2E-B1FA-AB433F632850}" destId="{36AFA089-8C23-46D6-A72B-596D5D600302}" srcOrd="1" destOrd="0" presId="urn:microsoft.com/office/officeart/2005/8/layout/hierarchy1"/>
    <dgm:cxn modelId="{B94A18A6-0726-48AC-96C1-D20F5C86CA3A}" type="presParOf" srcId="{B333F1B7-E170-4A5E-AD10-DFD4BF047C6D}" destId="{73481C08-1943-4323-A776-7F78564E8A36}" srcOrd="1" destOrd="0" presId="urn:microsoft.com/office/officeart/2005/8/layout/hierarchy1"/>
    <dgm:cxn modelId="{15E94454-FF5B-47DB-AC98-756152935EE6}" type="presParOf" srcId="{73481C08-1943-4323-A776-7F78564E8A36}" destId="{F1F4A22F-0A67-4F99-AAD8-6212A15FFE34}" srcOrd="0" destOrd="0" presId="urn:microsoft.com/office/officeart/2005/8/layout/hierarchy1"/>
    <dgm:cxn modelId="{B3793B39-592D-484C-A79B-9F61541A632C}" type="presParOf" srcId="{73481C08-1943-4323-A776-7F78564E8A36}" destId="{FA2290F8-B118-4CD3-B3BD-087C3FB709FE}" srcOrd="1" destOrd="0" presId="urn:microsoft.com/office/officeart/2005/8/layout/hierarchy1"/>
    <dgm:cxn modelId="{A97BC6D0-3DC1-42CA-89F2-9A52D32231ED}" type="presParOf" srcId="{FA2290F8-B118-4CD3-B3BD-087C3FB709FE}" destId="{7EEEAC62-3FEC-4D9F-998D-9D9E0302BD02}" srcOrd="0" destOrd="0" presId="urn:microsoft.com/office/officeart/2005/8/layout/hierarchy1"/>
    <dgm:cxn modelId="{C8EA642F-CFCE-45B3-AF14-4AFC9D154F26}" type="presParOf" srcId="{7EEEAC62-3FEC-4D9F-998D-9D9E0302BD02}" destId="{A1D7F2FB-6BCB-4901-AC88-4976129CA6CC}" srcOrd="0" destOrd="0" presId="urn:microsoft.com/office/officeart/2005/8/layout/hierarchy1"/>
    <dgm:cxn modelId="{879C86D1-03B1-4518-80C3-6FC8731D090C}" type="presParOf" srcId="{7EEEAC62-3FEC-4D9F-998D-9D9E0302BD02}" destId="{D06F4F86-AD01-4C86-BBE4-121A3BD32443}" srcOrd="1" destOrd="0" presId="urn:microsoft.com/office/officeart/2005/8/layout/hierarchy1"/>
    <dgm:cxn modelId="{B1015923-90AF-45F0-8BD2-0867D2A6E7D1}" type="presParOf" srcId="{FA2290F8-B118-4CD3-B3BD-087C3FB709FE}" destId="{5DE20DCC-A6E2-4FA9-B40C-BD035AFE771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3B5EB7-CAF6-4332-B891-6244E73FEBDC}" type="doc">
      <dgm:prSet loTypeId="urn:microsoft.com/office/officeart/2005/8/layout/hierarchy1" loCatId="hierarchy" qsTypeId="urn:microsoft.com/office/officeart/2005/8/quickstyle/simple1" qsCatId="simple" csTypeId="urn:microsoft.com/office/officeart/2005/8/colors/accent2_1" csCatId="accent2" phldr="1"/>
      <dgm:spPr/>
      <dgm:t>
        <a:bodyPr/>
        <a:lstStyle/>
        <a:p>
          <a:endParaRPr lang="en-US"/>
        </a:p>
      </dgm:t>
    </dgm:pt>
    <dgm:pt modelId="{C1EFA33F-27A3-4DF0-A578-87DFCABE73EC}">
      <dgm:prSet phldrT="[Text]"/>
      <dgm:spPr/>
      <dgm:t>
        <a:bodyPr/>
        <a:lstStyle/>
        <a:p>
          <a:r>
            <a:rPr lang="en-US" dirty="0"/>
            <a:t>BARDA COVID-19 Medical Countermeasures</a:t>
          </a:r>
        </a:p>
      </dgm:t>
    </dgm:pt>
    <dgm:pt modelId="{0F285F25-2262-4BA8-B6B7-71D08D867F05}" type="parTrans" cxnId="{61CF6E5E-9A86-47D4-AE4F-81575C9E4C87}">
      <dgm:prSet/>
      <dgm:spPr/>
      <dgm:t>
        <a:bodyPr/>
        <a:lstStyle/>
        <a:p>
          <a:endParaRPr lang="en-US"/>
        </a:p>
      </dgm:t>
    </dgm:pt>
    <dgm:pt modelId="{42A6E9AF-985B-4DA9-8C99-E13CE69A4ED1}" type="sibTrans" cxnId="{61CF6E5E-9A86-47D4-AE4F-81575C9E4C87}">
      <dgm:prSet/>
      <dgm:spPr/>
      <dgm:t>
        <a:bodyPr/>
        <a:lstStyle/>
        <a:p>
          <a:endParaRPr lang="en-US"/>
        </a:p>
      </dgm:t>
    </dgm:pt>
    <dgm:pt modelId="{DC9288E9-5F63-48F6-9BB2-9DDF2BCE01C7}">
      <dgm:prSet phldrT="[Text]"/>
      <dgm:spPr/>
      <dgm:t>
        <a:bodyPr/>
        <a:lstStyle/>
        <a:p>
          <a:r>
            <a:rPr lang="en-US" dirty="0"/>
            <a:t>Therapeutics Working Group</a:t>
          </a:r>
        </a:p>
      </dgm:t>
    </dgm:pt>
    <dgm:pt modelId="{6E54BCFF-8CCE-4EF9-B659-0AB8158F63B0}" type="parTrans" cxnId="{B372F69D-4623-4FC1-BE63-35B043F99D06}">
      <dgm:prSet/>
      <dgm:spPr/>
      <dgm:t>
        <a:bodyPr/>
        <a:lstStyle/>
        <a:p>
          <a:endParaRPr lang="en-US"/>
        </a:p>
      </dgm:t>
    </dgm:pt>
    <dgm:pt modelId="{741F9A3A-38F3-43E2-B923-2875E7140B57}" type="sibTrans" cxnId="{B372F69D-4623-4FC1-BE63-35B043F99D06}">
      <dgm:prSet/>
      <dgm:spPr/>
      <dgm:t>
        <a:bodyPr/>
        <a:lstStyle/>
        <a:p>
          <a:endParaRPr lang="en-US"/>
        </a:p>
      </dgm:t>
    </dgm:pt>
    <dgm:pt modelId="{152E5789-FAAF-4E46-84D3-47FF1FF8BA5E}">
      <dgm:prSet phldrT="[Text]"/>
      <dgm:spPr/>
      <dgm:t>
        <a:bodyPr/>
        <a:lstStyle/>
        <a:p>
          <a:r>
            <a:rPr lang="en-US" dirty="0"/>
            <a:t>Diagnostics Working Group</a:t>
          </a:r>
        </a:p>
      </dgm:t>
    </dgm:pt>
    <dgm:pt modelId="{8EF561FF-380B-4B71-8DCE-795BE68FE83B}" type="parTrans" cxnId="{D23B524A-0F59-4646-9946-559A411B3545}">
      <dgm:prSet/>
      <dgm:spPr/>
      <dgm:t>
        <a:bodyPr/>
        <a:lstStyle/>
        <a:p>
          <a:endParaRPr lang="en-US"/>
        </a:p>
      </dgm:t>
    </dgm:pt>
    <dgm:pt modelId="{10C9CC51-07D5-4B05-AFDC-4A93BA43D563}" type="sibTrans" cxnId="{D23B524A-0F59-4646-9946-559A411B3545}">
      <dgm:prSet/>
      <dgm:spPr/>
      <dgm:t>
        <a:bodyPr/>
        <a:lstStyle/>
        <a:p>
          <a:endParaRPr lang="en-US"/>
        </a:p>
      </dgm:t>
    </dgm:pt>
    <dgm:pt modelId="{EB86A3B4-6749-4BDE-BB08-C474396365D0}">
      <dgm:prSet phldrT="[Text]"/>
      <dgm:spPr>
        <a:ln>
          <a:solidFill>
            <a:srgbClr val="9A0000"/>
          </a:solidFill>
        </a:ln>
      </dgm:spPr>
      <dgm:t>
        <a:bodyPr/>
        <a:lstStyle/>
        <a:p>
          <a:r>
            <a:rPr lang="en-US" dirty="0"/>
            <a:t>Clinical Trials Working Group</a:t>
          </a:r>
        </a:p>
      </dgm:t>
    </dgm:pt>
    <dgm:pt modelId="{47341FDE-2F4F-49FE-B8F8-D86304BB1B96}" type="parTrans" cxnId="{9F995B69-4E64-4437-9855-12E786F24E89}">
      <dgm:prSet/>
      <dgm:spPr/>
      <dgm:t>
        <a:bodyPr/>
        <a:lstStyle/>
        <a:p>
          <a:endParaRPr lang="en-US"/>
        </a:p>
      </dgm:t>
    </dgm:pt>
    <dgm:pt modelId="{658FCF6A-9695-4B56-BFA2-0403272CF9B7}" type="sibTrans" cxnId="{9F995B69-4E64-4437-9855-12E786F24E89}">
      <dgm:prSet/>
      <dgm:spPr/>
      <dgm:t>
        <a:bodyPr/>
        <a:lstStyle/>
        <a:p>
          <a:endParaRPr lang="en-US"/>
        </a:p>
      </dgm:t>
    </dgm:pt>
    <dgm:pt modelId="{C335C847-9744-4A42-B475-362B6DAD7A03}">
      <dgm:prSet phldrT="[Text]"/>
      <dgm:spPr/>
      <dgm:t>
        <a:bodyPr/>
        <a:lstStyle/>
        <a:p>
          <a:r>
            <a:rPr lang="en-US" dirty="0"/>
            <a:t>Specimens and Samples Working Group</a:t>
          </a:r>
        </a:p>
      </dgm:t>
    </dgm:pt>
    <dgm:pt modelId="{973F0C90-0B91-438F-AA5C-A215524E9F2D}" type="parTrans" cxnId="{22237616-78ED-4DA4-B35A-03E1B78C8911}">
      <dgm:prSet/>
      <dgm:spPr/>
      <dgm:t>
        <a:bodyPr/>
        <a:lstStyle/>
        <a:p>
          <a:endParaRPr lang="en-US"/>
        </a:p>
      </dgm:t>
    </dgm:pt>
    <dgm:pt modelId="{4DBB191A-A0EC-42A6-B84F-4D7272A36617}" type="sibTrans" cxnId="{22237616-78ED-4DA4-B35A-03E1B78C8911}">
      <dgm:prSet/>
      <dgm:spPr/>
      <dgm:t>
        <a:bodyPr/>
        <a:lstStyle/>
        <a:p>
          <a:endParaRPr lang="en-US"/>
        </a:p>
      </dgm:t>
    </dgm:pt>
    <dgm:pt modelId="{1B4DBDDC-F0E8-4ABA-8C81-BC736E37FE89}">
      <dgm:prSet phldrT="[Text]"/>
      <dgm:spPr>
        <a:noFill/>
        <a:ln w="57150">
          <a:solidFill>
            <a:srgbClr val="FF0000"/>
          </a:solidFill>
        </a:ln>
      </dgm:spPr>
      <dgm:t>
        <a:bodyPr/>
        <a:lstStyle/>
        <a:p>
          <a:r>
            <a:rPr lang="en-US" dirty="0"/>
            <a:t>VA:  Specimens </a:t>
          </a:r>
        </a:p>
        <a:p>
          <a:r>
            <a:rPr lang="en-US" dirty="0"/>
            <a:t>for NIAID</a:t>
          </a:r>
        </a:p>
      </dgm:t>
    </dgm:pt>
    <dgm:pt modelId="{43C15CF8-9095-4206-AB36-D3765712C825}" type="parTrans" cxnId="{4A46464F-B075-4436-B6AF-FB04D3E0CA90}">
      <dgm:prSet/>
      <dgm:spPr/>
      <dgm:t>
        <a:bodyPr/>
        <a:lstStyle/>
        <a:p>
          <a:endParaRPr lang="en-US"/>
        </a:p>
      </dgm:t>
    </dgm:pt>
    <dgm:pt modelId="{598CD994-415A-4888-9FE1-5BA008E762E0}" type="sibTrans" cxnId="{4A46464F-B075-4436-B6AF-FB04D3E0CA90}">
      <dgm:prSet/>
      <dgm:spPr/>
      <dgm:t>
        <a:bodyPr/>
        <a:lstStyle/>
        <a:p>
          <a:endParaRPr lang="en-US"/>
        </a:p>
      </dgm:t>
    </dgm:pt>
    <dgm:pt modelId="{AD212892-C1F0-4DEF-9985-6B9DFA3813CF}">
      <dgm:prSet phldrT="[Text]"/>
      <dgm:spPr/>
      <dgm:t>
        <a:bodyPr/>
        <a:lstStyle/>
        <a:p>
          <a:r>
            <a:rPr lang="en-US" dirty="0"/>
            <a:t>VA: collaboration, review</a:t>
          </a:r>
        </a:p>
      </dgm:t>
    </dgm:pt>
    <dgm:pt modelId="{6E86D4D2-F543-431A-851E-B457C22BF7FF}" type="parTrans" cxnId="{ADE92B8B-CF74-414F-B636-84542A1FA9CC}">
      <dgm:prSet/>
      <dgm:spPr/>
      <dgm:t>
        <a:bodyPr/>
        <a:lstStyle/>
        <a:p>
          <a:endParaRPr lang="en-US"/>
        </a:p>
      </dgm:t>
    </dgm:pt>
    <dgm:pt modelId="{F5C68ABB-9770-4766-8175-F971E76E7D9A}" type="sibTrans" cxnId="{ADE92B8B-CF74-414F-B636-84542A1FA9CC}">
      <dgm:prSet/>
      <dgm:spPr/>
      <dgm:t>
        <a:bodyPr/>
        <a:lstStyle/>
        <a:p>
          <a:endParaRPr lang="en-US"/>
        </a:p>
      </dgm:t>
    </dgm:pt>
    <dgm:pt modelId="{699BB43F-6B2D-4B06-BD7D-E222DD33B98A}">
      <dgm:prSet phldrT="[Text]"/>
      <dgm:spPr>
        <a:pattFill prst="pct5">
          <a:fgClr>
            <a:schemeClr val="accent2">
              <a:tint val="40000"/>
              <a:hueOff val="0"/>
              <a:satOff val="0"/>
              <a:lumOff val="0"/>
            </a:schemeClr>
          </a:fgClr>
          <a:bgClr>
            <a:schemeClr val="bg1"/>
          </a:bgClr>
        </a:pattFill>
        <a:ln w="57150">
          <a:solidFill>
            <a:srgbClr val="FF0000"/>
          </a:solidFill>
        </a:ln>
      </dgm:spPr>
      <dgm:t>
        <a:bodyPr/>
        <a:lstStyle/>
        <a:p>
          <a:r>
            <a:rPr lang="en-US" dirty="0"/>
            <a:t>VA:  Return to Work</a:t>
          </a:r>
        </a:p>
      </dgm:t>
    </dgm:pt>
    <dgm:pt modelId="{EA88E065-EDC2-4C9B-96FC-DDC1F58A33D8}" type="parTrans" cxnId="{2EFB74AB-F564-4471-B7F1-6860A1A46F21}">
      <dgm:prSet/>
      <dgm:spPr/>
      <dgm:t>
        <a:bodyPr/>
        <a:lstStyle/>
        <a:p>
          <a:endParaRPr lang="en-US"/>
        </a:p>
      </dgm:t>
    </dgm:pt>
    <dgm:pt modelId="{7ED8737C-D166-4161-A759-59C9E55C06D2}" type="sibTrans" cxnId="{2EFB74AB-F564-4471-B7F1-6860A1A46F21}">
      <dgm:prSet/>
      <dgm:spPr/>
      <dgm:t>
        <a:bodyPr/>
        <a:lstStyle/>
        <a:p>
          <a:endParaRPr lang="en-US"/>
        </a:p>
      </dgm:t>
    </dgm:pt>
    <dgm:pt modelId="{D4E3AFD8-5C34-4B48-B6BB-80DA919AE382}">
      <dgm:prSet phldrT="[Text]"/>
      <dgm:spPr/>
      <dgm:t>
        <a:bodyPr/>
        <a:lstStyle/>
        <a:p>
          <a:r>
            <a:rPr lang="en-US" dirty="0"/>
            <a:t>VA:  collaboration, review </a:t>
          </a:r>
        </a:p>
      </dgm:t>
    </dgm:pt>
    <dgm:pt modelId="{E7E6D8A9-D760-4AF2-B053-C4FB4D90889A}" type="parTrans" cxnId="{8F6B118A-530E-45B9-B52A-3A3809247B02}">
      <dgm:prSet/>
      <dgm:spPr/>
      <dgm:t>
        <a:bodyPr/>
        <a:lstStyle/>
        <a:p>
          <a:endParaRPr lang="en-US"/>
        </a:p>
      </dgm:t>
    </dgm:pt>
    <dgm:pt modelId="{1C7312D6-02E1-4E56-813B-DA5AC2F0297C}" type="sibTrans" cxnId="{8F6B118A-530E-45B9-B52A-3A3809247B02}">
      <dgm:prSet/>
      <dgm:spPr/>
      <dgm:t>
        <a:bodyPr/>
        <a:lstStyle/>
        <a:p>
          <a:endParaRPr lang="en-US"/>
        </a:p>
      </dgm:t>
    </dgm:pt>
    <dgm:pt modelId="{BEDA3B05-9073-4B4B-AC52-629BEAEB7F65}" type="pres">
      <dgm:prSet presAssocID="{613B5EB7-CAF6-4332-B891-6244E73FEBDC}" presName="hierChild1" presStyleCnt="0">
        <dgm:presLayoutVars>
          <dgm:chPref val="1"/>
          <dgm:dir/>
          <dgm:animOne val="branch"/>
          <dgm:animLvl val="lvl"/>
          <dgm:resizeHandles/>
        </dgm:presLayoutVars>
      </dgm:prSet>
      <dgm:spPr/>
    </dgm:pt>
    <dgm:pt modelId="{01888079-3889-4FCD-B23D-8F0B1E48394B}" type="pres">
      <dgm:prSet presAssocID="{C1EFA33F-27A3-4DF0-A578-87DFCABE73EC}" presName="hierRoot1" presStyleCnt="0"/>
      <dgm:spPr/>
    </dgm:pt>
    <dgm:pt modelId="{3D7A973A-5C50-4CF5-BB9B-757D5586A5B1}" type="pres">
      <dgm:prSet presAssocID="{C1EFA33F-27A3-4DF0-A578-87DFCABE73EC}" presName="composite" presStyleCnt="0"/>
      <dgm:spPr/>
    </dgm:pt>
    <dgm:pt modelId="{54EA2E6E-527D-49C9-9C09-22E0E56CA9D7}" type="pres">
      <dgm:prSet presAssocID="{C1EFA33F-27A3-4DF0-A578-87DFCABE73EC}" presName="background" presStyleLbl="node0" presStyleIdx="0" presStyleCnt="1"/>
      <dgm:spPr/>
    </dgm:pt>
    <dgm:pt modelId="{1F827784-E1E0-47E3-91D9-A6679BAEE257}" type="pres">
      <dgm:prSet presAssocID="{C1EFA33F-27A3-4DF0-A578-87DFCABE73EC}" presName="text" presStyleLbl="fgAcc0" presStyleIdx="0" presStyleCnt="1">
        <dgm:presLayoutVars>
          <dgm:chPref val="3"/>
        </dgm:presLayoutVars>
      </dgm:prSet>
      <dgm:spPr/>
    </dgm:pt>
    <dgm:pt modelId="{80F8F7DC-7D2A-469A-AA97-85C8F2272C60}" type="pres">
      <dgm:prSet presAssocID="{C1EFA33F-27A3-4DF0-A578-87DFCABE73EC}" presName="hierChild2" presStyleCnt="0"/>
      <dgm:spPr/>
    </dgm:pt>
    <dgm:pt modelId="{A7F266A6-8706-487B-897A-36A30B1779DA}" type="pres">
      <dgm:prSet presAssocID="{6E54BCFF-8CCE-4EF9-B659-0AB8158F63B0}" presName="Name10" presStyleLbl="parChTrans1D2" presStyleIdx="0" presStyleCnt="4"/>
      <dgm:spPr/>
    </dgm:pt>
    <dgm:pt modelId="{D539A72A-1A2D-4F08-AEB8-27988E323AF5}" type="pres">
      <dgm:prSet presAssocID="{DC9288E9-5F63-48F6-9BB2-9DDF2BCE01C7}" presName="hierRoot2" presStyleCnt="0"/>
      <dgm:spPr/>
    </dgm:pt>
    <dgm:pt modelId="{626785AC-FB53-4CF0-88A3-5F11423EF2CC}" type="pres">
      <dgm:prSet presAssocID="{DC9288E9-5F63-48F6-9BB2-9DDF2BCE01C7}" presName="composite2" presStyleCnt="0"/>
      <dgm:spPr/>
    </dgm:pt>
    <dgm:pt modelId="{697832F7-44C0-4AB1-85BF-046CC018DF18}" type="pres">
      <dgm:prSet presAssocID="{DC9288E9-5F63-48F6-9BB2-9DDF2BCE01C7}" presName="background2" presStyleLbl="node2" presStyleIdx="0" presStyleCnt="4"/>
      <dgm:spPr/>
    </dgm:pt>
    <dgm:pt modelId="{54634061-869B-4ACC-9673-12F0B8A79EFC}" type="pres">
      <dgm:prSet presAssocID="{DC9288E9-5F63-48F6-9BB2-9DDF2BCE01C7}" presName="text2" presStyleLbl="fgAcc2" presStyleIdx="0" presStyleCnt="4">
        <dgm:presLayoutVars>
          <dgm:chPref val="3"/>
        </dgm:presLayoutVars>
      </dgm:prSet>
      <dgm:spPr/>
    </dgm:pt>
    <dgm:pt modelId="{8B899692-1A6E-487D-BCD6-929530AA4866}" type="pres">
      <dgm:prSet presAssocID="{DC9288E9-5F63-48F6-9BB2-9DDF2BCE01C7}" presName="hierChild3" presStyleCnt="0"/>
      <dgm:spPr/>
    </dgm:pt>
    <dgm:pt modelId="{27B87A66-E1D6-45E8-A49A-7CE7A877A89F}" type="pres">
      <dgm:prSet presAssocID="{E7E6D8A9-D760-4AF2-B053-C4FB4D90889A}" presName="Name17" presStyleLbl="parChTrans1D3" presStyleIdx="0" presStyleCnt="4"/>
      <dgm:spPr/>
    </dgm:pt>
    <dgm:pt modelId="{8E3FBE23-5556-492D-A49D-C570BC951E89}" type="pres">
      <dgm:prSet presAssocID="{D4E3AFD8-5C34-4B48-B6BB-80DA919AE382}" presName="hierRoot3" presStyleCnt="0"/>
      <dgm:spPr/>
    </dgm:pt>
    <dgm:pt modelId="{60AF70DE-3685-487B-A361-29D3CD02AE86}" type="pres">
      <dgm:prSet presAssocID="{D4E3AFD8-5C34-4B48-B6BB-80DA919AE382}" presName="composite3" presStyleCnt="0"/>
      <dgm:spPr/>
    </dgm:pt>
    <dgm:pt modelId="{85E644FF-D841-499D-AA40-ADD4F626AAAC}" type="pres">
      <dgm:prSet presAssocID="{D4E3AFD8-5C34-4B48-B6BB-80DA919AE382}" presName="background3" presStyleLbl="node3" presStyleIdx="0" presStyleCnt="4"/>
      <dgm:spPr/>
    </dgm:pt>
    <dgm:pt modelId="{2451D6BF-3032-4F82-8BB0-339007E3B7C8}" type="pres">
      <dgm:prSet presAssocID="{D4E3AFD8-5C34-4B48-B6BB-80DA919AE382}" presName="text3" presStyleLbl="fgAcc3" presStyleIdx="0" presStyleCnt="4">
        <dgm:presLayoutVars>
          <dgm:chPref val="3"/>
        </dgm:presLayoutVars>
      </dgm:prSet>
      <dgm:spPr/>
    </dgm:pt>
    <dgm:pt modelId="{51C030F5-099D-4745-96FD-D778FF13E667}" type="pres">
      <dgm:prSet presAssocID="{D4E3AFD8-5C34-4B48-B6BB-80DA919AE382}" presName="hierChild4" presStyleCnt="0"/>
      <dgm:spPr/>
    </dgm:pt>
    <dgm:pt modelId="{72AFDA5C-FA34-4D7F-ACDC-FC2BCF9DE301}" type="pres">
      <dgm:prSet presAssocID="{8EF561FF-380B-4B71-8DCE-795BE68FE83B}" presName="Name10" presStyleLbl="parChTrans1D2" presStyleIdx="1" presStyleCnt="4"/>
      <dgm:spPr/>
    </dgm:pt>
    <dgm:pt modelId="{3289068E-1EB0-420B-9056-9275E0E06033}" type="pres">
      <dgm:prSet presAssocID="{152E5789-FAAF-4E46-84D3-47FF1FF8BA5E}" presName="hierRoot2" presStyleCnt="0"/>
      <dgm:spPr/>
    </dgm:pt>
    <dgm:pt modelId="{CD73005D-0F23-4001-BFBB-C7F9BD94E2ED}" type="pres">
      <dgm:prSet presAssocID="{152E5789-FAAF-4E46-84D3-47FF1FF8BA5E}" presName="composite2" presStyleCnt="0"/>
      <dgm:spPr/>
    </dgm:pt>
    <dgm:pt modelId="{BB2B30A0-9D18-494D-97F0-5B7CF337D9B8}" type="pres">
      <dgm:prSet presAssocID="{152E5789-FAAF-4E46-84D3-47FF1FF8BA5E}" presName="background2" presStyleLbl="node2" presStyleIdx="1" presStyleCnt="4"/>
      <dgm:spPr/>
    </dgm:pt>
    <dgm:pt modelId="{3AFFD049-1778-4F48-925D-07F0E8B2231F}" type="pres">
      <dgm:prSet presAssocID="{152E5789-FAAF-4E46-84D3-47FF1FF8BA5E}" presName="text2" presStyleLbl="fgAcc2" presStyleIdx="1" presStyleCnt="4">
        <dgm:presLayoutVars>
          <dgm:chPref val="3"/>
        </dgm:presLayoutVars>
      </dgm:prSet>
      <dgm:spPr/>
    </dgm:pt>
    <dgm:pt modelId="{D4EF554F-71CC-476B-B123-01BACFE632C9}" type="pres">
      <dgm:prSet presAssocID="{152E5789-FAAF-4E46-84D3-47FF1FF8BA5E}" presName="hierChild3" presStyleCnt="0"/>
      <dgm:spPr/>
    </dgm:pt>
    <dgm:pt modelId="{E65EB1B5-B3F3-4667-BCB7-F19E16DE53DA}" type="pres">
      <dgm:prSet presAssocID="{EA88E065-EDC2-4C9B-96FC-DDC1F58A33D8}" presName="Name17" presStyleLbl="parChTrans1D3" presStyleIdx="1" presStyleCnt="4"/>
      <dgm:spPr/>
    </dgm:pt>
    <dgm:pt modelId="{8309B49F-259F-4D45-AE2C-97BA453FB1F4}" type="pres">
      <dgm:prSet presAssocID="{699BB43F-6B2D-4B06-BD7D-E222DD33B98A}" presName="hierRoot3" presStyleCnt="0"/>
      <dgm:spPr/>
    </dgm:pt>
    <dgm:pt modelId="{4F39D804-EDAB-4812-89CC-9AF5B393579D}" type="pres">
      <dgm:prSet presAssocID="{699BB43F-6B2D-4B06-BD7D-E222DD33B98A}" presName="composite3" presStyleCnt="0"/>
      <dgm:spPr/>
    </dgm:pt>
    <dgm:pt modelId="{AFDAB6BB-F2E7-4882-A34E-7939049F9684}" type="pres">
      <dgm:prSet presAssocID="{699BB43F-6B2D-4B06-BD7D-E222DD33B98A}" presName="background3" presStyleLbl="node3" presStyleIdx="1" presStyleCnt="4"/>
      <dgm:spPr/>
    </dgm:pt>
    <dgm:pt modelId="{B32FE447-0307-4930-945E-97BCC8C1B418}" type="pres">
      <dgm:prSet presAssocID="{699BB43F-6B2D-4B06-BD7D-E222DD33B98A}" presName="text3" presStyleLbl="fgAcc3" presStyleIdx="1" presStyleCnt="4">
        <dgm:presLayoutVars>
          <dgm:chPref val="3"/>
        </dgm:presLayoutVars>
      </dgm:prSet>
      <dgm:spPr/>
    </dgm:pt>
    <dgm:pt modelId="{0ECD7B3B-6540-4224-A5E1-A39B32849619}" type="pres">
      <dgm:prSet presAssocID="{699BB43F-6B2D-4B06-BD7D-E222DD33B98A}" presName="hierChild4" presStyleCnt="0"/>
      <dgm:spPr/>
    </dgm:pt>
    <dgm:pt modelId="{004DD682-876D-409E-990C-CFB76B69FF8B}" type="pres">
      <dgm:prSet presAssocID="{47341FDE-2F4F-49FE-B8F8-D86304BB1B96}" presName="Name10" presStyleLbl="parChTrans1D2" presStyleIdx="2" presStyleCnt="4"/>
      <dgm:spPr/>
    </dgm:pt>
    <dgm:pt modelId="{273A031F-8FB5-4D03-8A3C-E14076A3B38B}" type="pres">
      <dgm:prSet presAssocID="{EB86A3B4-6749-4BDE-BB08-C474396365D0}" presName="hierRoot2" presStyleCnt="0"/>
      <dgm:spPr/>
    </dgm:pt>
    <dgm:pt modelId="{C3EC3626-03AA-42AE-A2F0-ACE586FDDC25}" type="pres">
      <dgm:prSet presAssocID="{EB86A3B4-6749-4BDE-BB08-C474396365D0}" presName="composite2" presStyleCnt="0"/>
      <dgm:spPr/>
    </dgm:pt>
    <dgm:pt modelId="{6365BA21-5DA2-49B2-89C2-D5130E1A9133}" type="pres">
      <dgm:prSet presAssocID="{EB86A3B4-6749-4BDE-BB08-C474396365D0}" presName="background2" presStyleLbl="node2" presStyleIdx="2" presStyleCnt="4"/>
      <dgm:spPr/>
    </dgm:pt>
    <dgm:pt modelId="{DE9FC921-5BBF-411D-8F39-7CDC058CBF4B}" type="pres">
      <dgm:prSet presAssocID="{EB86A3B4-6749-4BDE-BB08-C474396365D0}" presName="text2" presStyleLbl="fgAcc2" presStyleIdx="2" presStyleCnt="4">
        <dgm:presLayoutVars>
          <dgm:chPref val="3"/>
        </dgm:presLayoutVars>
      </dgm:prSet>
      <dgm:spPr/>
    </dgm:pt>
    <dgm:pt modelId="{221AFB6D-F998-4B38-8266-6943104A1036}" type="pres">
      <dgm:prSet presAssocID="{EB86A3B4-6749-4BDE-BB08-C474396365D0}" presName="hierChild3" presStyleCnt="0"/>
      <dgm:spPr/>
    </dgm:pt>
    <dgm:pt modelId="{68876571-4593-4717-A004-B98ED1942E23}" type="pres">
      <dgm:prSet presAssocID="{6E86D4D2-F543-431A-851E-B457C22BF7FF}" presName="Name17" presStyleLbl="parChTrans1D3" presStyleIdx="2" presStyleCnt="4"/>
      <dgm:spPr/>
    </dgm:pt>
    <dgm:pt modelId="{1F7617E4-2285-4312-8777-3B80AD53BE6E}" type="pres">
      <dgm:prSet presAssocID="{AD212892-C1F0-4DEF-9985-6B9DFA3813CF}" presName="hierRoot3" presStyleCnt="0"/>
      <dgm:spPr/>
    </dgm:pt>
    <dgm:pt modelId="{0AB4D3C2-8342-4D6B-A2F8-DE76F62A019D}" type="pres">
      <dgm:prSet presAssocID="{AD212892-C1F0-4DEF-9985-6B9DFA3813CF}" presName="composite3" presStyleCnt="0"/>
      <dgm:spPr/>
    </dgm:pt>
    <dgm:pt modelId="{2D243944-A973-4B90-9121-477AE2C7963B}" type="pres">
      <dgm:prSet presAssocID="{AD212892-C1F0-4DEF-9985-6B9DFA3813CF}" presName="background3" presStyleLbl="node3" presStyleIdx="2" presStyleCnt="4"/>
      <dgm:spPr/>
    </dgm:pt>
    <dgm:pt modelId="{F099F520-AD53-4912-BF1B-565693677F5B}" type="pres">
      <dgm:prSet presAssocID="{AD212892-C1F0-4DEF-9985-6B9DFA3813CF}" presName="text3" presStyleLbl="fgAcc3" presStyleIdx="2" presStyleCnt="4">
        <dgm:presLayoutVars>
          <dgm:chPref val="3"/>
        </dgm:presLayoutVars>
      </dgm:prSet>
      <dgm:spPr/>
    </dgm:pt>
    <dgm:pt modelId="{D527A15A-8E0C-4631-8B80-235812204E2D}" type="pres">
      <dgm:prSet presAssocID="{AD212892-C1F0-4DEF-9985-6B9DFA3813CF}" presName="hierChild4" presStyleCnt="0"/>
      <dgm:spPr/>
    </dgm:pt>
    <dgm:pt modelId="{F9C67BDF-B410-4409-9FCC-4DB6C60A50AF}" type="pres">
      <dgm:prSet presAssocID="{973F0C90-0B91-438F-AA5C-A215524E9F2D}" presName="Name10" presStyleLbl="parChTrans1D2" presStyleIdx="3" presStyleCnt="4"/>
      <dgm:spPr/>
    </dgm:pt>
    <dgm:pt modelId="{B333F1B7-E170-4A5E-AD10-DFD4BF047C6D}" type="pres">
      <dgm:prSet presAssocID="{C335C847-9744-4A42-B475-362B6DAD7A03}" presName="hierRoot2" presStyleCnt="0"/>
      <dgm:spPr/>
    </dgm:pt>
    <dgm:pt modelId="{7C7EC276-7FFF-4E2E-B1FA-AB433F632850}" type="pres">
      <dgm:prSet presAssocID="{C335C847-9744-4A42-B475-362B6DAD7A03}" presName="composite2" presStyleCnt="0"/>
      <dgm:spPr/>
    </dgm:pt>
    <dgm:pt modelId="{DAFC4ADC-B249-4AB0-8558-9799B2964F59}" type="pres">
      <dgm:prSet presAssocID="{C335C847-9744-4A42-B475-362B6DAD7A03}" presName="background2" presStyleLbl="node2" presStyleIdx="3" presStyleCnt="4"/>
      <dgm:spPr/>
    </dgm:pt>
    <dgm:pt modelId="{36AFA089-8C23-46D6-A72B-596D5D600302}" type="pres">
      <dgm:prSet presAssocID="{C335C847-9744-4A42-B475-362B6DAD7A03}" presName="text2" presStyleLbl="fgAcc2" presStyleIdx="3" presStyleCnt="4">
        <dgm:presLayoutVars>
          <dgm:chPref val="3"/>
        </dgm:presLayoutVars>
      </dgm:prSet>
      <dgm:spPr/>
    </dgm:pt>
    <dgm:pt modelId="{73481C08-1943-4323-A776-7F78564E8A36}" type="pres">
      <dgm:prSet presAssocID="{C335C847-9744-4A42-B475-362B6DAD7A03}" presName="hierChild3" presStyleCnt="0"/>
      <dgm:spPr/>
    </dgm:pt>
    <dgm:pt modelId="{F1F4A22F-0A67-4F99-AAD8-6212A15FFE34}" type="pres">
      <dgm:prSet presAssocID="{43C15CF8-9095-4206-AB36-D3765712C825}" presName="Name17" presStyleLbl="parChTrans1D3" presStyleIdx="3" presStyleCnt="4"/>
      <dgm:spPr/>
    </dgm:pt>
    <dgm:pt modelId="{FA2290F8-B118-4CD3-B3BD-087C3FB709FE}" type="pres">
      <dgm:prSet presAssocID="{1B4DBDDC-F0E8-4ABA-8C81-BC736E37FE89}" presName="hierRoot3" presStyleCnt="0"/>
      <dgm:spPr/>
    </dgm:pt>
    <dgm:pt modelId="{7EEEAC62-3FEC-4D9F-998D-9D9E0302BD02}" type="pres">
      <dgm:prSet presAssocID="{1B4DBDDC-F0E8-4ABA-8C81-BC736E37FE89}" presName="composite3" presStyleCnt="0"/>
      <dgm:spPr/>
    </dgm:pt>
    <dgm:pt modelId="{A1D7F2FB-6BCB-4901-AC88-4976129CA6CC}" type="pres">
      <dgm:prSet presAssocID="{1B4DBDDC-F0E8-4ABA-8C81-BC736E37FE89}" presName="background3" presStyleLbl="node3" presStyleIdx="3" presStyleCnt="4"/>
      <dgm:spPr/>
    </dgm:pt>
    <dgm:pt modelId="{D06F4F86-AD01-4C86-BBE4-121A3BD32443}" type="pres">
      <dgm:prSet presAssocID="{1B4DBDDC-F0E8-4ABA-8C81-BC736E37FE89}" presName="text3" presStyleLbl="fgAcc3" presStyleIdx="3" presStyleCnt="4">
        <dgm:presLayoutVars>
          <dgm:chPref val="3"/>
        </dgm:presLayoutVars>
      </dgm:prSet>
      <dgm:spPr/>
    </dgm:pt>
    <dgm:pt modelId="{5DE20DCC-A6E2-4FA9-B40C-BD035AFE7717}" type="pres">
      <dgm:prSet presAssocID="{1B4DBDDC-F0E8-4ABA-8C81-BC736E37FE89}" presName="hierChild4" presStyleCnt="0"/>
      <dgm:spPr/>
    </dgm:pt>
  </dgm:ptLst>
  <dgm:cxnLst>
    <dgm:cxn modelId="{F45E2A02-9A5D-4E3C-B459-8F3E9D66EAE7}" type="presOf" srcId="{47341FDE-2F4F-49FE-B8F8-D86304BB1B96}" destId="{004DD682-876D-409E-990C-CFB76B69FF8B}" srcOrd="0" destOrd="0" presId="urn:microsoft.com/office/officeart/2005/8/layout/hierarchy1"/>
    <dgm:cxn modelId="{6A8F3216-7593-454A-8EE2-22930A03DFAF}" type="presOf" srcId="{1B4DBDDC-F0E8-4ABA-8C81-BC736E37FE89}" destId="{D06F4F86-AD01-4C86-BBE4-121A3BD32443}" srcOrd="0" destOrd="0" presId="urn:microsoft.com/office/officeart/2005/8/layout/hierarchy1"/>
    <dgm:cxn modelId="{22237616-78ED-4DA4-B35A-03E1B78C8911}" srcId="{C1EFA33F-27A3-4DF0-A578-87DFCABE73EC}" destId="{C335C847-9744-4A42-B475-362B6DAD7A03}" srcOrd="3" destOrd="0" parTransId="{973F0C90-0B91-438F-AA5C-A215524E9F2D}" sibTransId="{4DBB191A-A0EC-42A6-B84F-4D7272A36617}"/>
    <dgm:cxn modelId="{34504C25-B6D6-4B57-8A12-0B09FD437B2D}" type="presOf" srcId="{EB86A3B4-6749-4BDE-BB08-C474396365D0}" destId="{DE9FC921-5BBF-411D-8F39-7CDC058CBF4B}" srcOrd="0" destOrd="0" presId="urn:microsoft.com/office/officeart/2005/8/layout/hierarchy1"/>
    <dgm:cxn modelId="{F956952A-EBE9-434F-8A07-C15D1D4ACC22}" type="presOf" srcId="{E7E6D8A9-D760-4AF2-B053-C4FB4D90889A}" destId="{27B87A66-E1D6-45E8-A49A-7CE7A877A89F}" srcOrd="0" destOrd="0" presId="urn:microsoft.com/office/officeart/2005/8/layout/hierarchy1"/>
    <dgm:cxn modelId="{6D18482F-47E1-4F76-B8EC-3752544B18DA}" type="presOf" srcId="{DC9288E9-5F63-48F6-9BB2-9DDF2BCE01C7}" destId="{54634061-869B-4ACC-9673-12F0B8A79EFC}" srcOrd="0" destOrd="0" presId="urn:microsoft.com/office/officeart/2005/8/layout/hierarchy1"/>
    <dgm:cxn modelId="{D2A10133-1AC1-4BD7-9D64-F4F0471A61DF}" type="presOf" srcId="{973F0C90-0B91-438F-AA5C-A215524E9F2D}" destId="{F9C67BDF-B410-4409-9FCC-4DB6C60A50AF}" srcOrd="0" destOrd="0" presId="urn:microsoft.com/office/officeart/2005/8/layout/hierarchy1"/>
    <dgm:cxn modelId="{77896538-8CA3-4AE0-8FE8-8A4863E305C1}" type="presOf" srcId="{699BB43F-6B2D-4B06-BD7D-E222DD33B98A}" destId="{B32FE447-0307-4930-945E-97BCC8C1B418}" srcOrd="0" destOrd="0" presId="urn:microsoft.com/office/officeart/2005/8/layout/hierarchy1"/>
    <dgm:cxn modelId="{61CF6E5E-9A86-47D4-AE4F-81575C9E4C87}" srcId="{613B5EB7-CAF6-4332-B891-6244E73FEBDC}" destId="{C1EFA33F-27A3-4DF0-A578-87DFCABE73EC}" srcOrd="0" destOrd="0" parTransId="{0F285F25-2262-4BA8-B6B7-71D08D867F05}" sibTransId="{42A6E9AF-985B-4DA9-8C99-E13CE69A4ED1}"/>
    <dgm:cxn modelId="{E92D1844-B241-4310-A74E-04FD84B482E8}" type="presOf" srcId="{6E54BCFF-8CCE-4EF9-B659-0AB8158F63B0}" destId="{A7F266A6-8706-487B-897A-36A30B1779DA}" srcOrd="0" destOrd="0" presId="urn:microsoft.com/office/officeart/2005/8/layout/hierarchy1"/>
    <dgm:cxn modelId="{9F995B69-4E64-4437-9855-12E786F24E89}" srcId="{C1EFA33F-27A3-4DF0-A578-87DFCABE73EC}" destId="{EB86A3B4-6749-4BDE-BB08-C474396365D0}" srcOrd="2" destOrd="0" parTransId="{47341FDE-2F4F-49FE-B8F8-D86304BB1B96}" sibTransId="{658FCF6A-9695-4B56-BFA2-0403272CF9B7}"/>
    <dgm:cxn modelId="{D23B524A-0F59-4646-9946-559A411B3545}" srcId="{C1EFA33F-27A3-4DF0-A578-87DFCABE73EC}" destId="{152E5789-FAAF-4E46-84D3-47FF1FF8BA5E}" srcOrd="1" destOrd="0" parTransId="{8EF561FF-380B-4B71-8DCE-795BE68FE83B}" sibTransId="{10C9CC51-07D5-4B05-AFDC-4A93BA43D563}"/>
    <dgm:cxn modelId="{4A46464F-B075-4436-B6AF-FB04D3E0CA90}" srcId="{C335C847-9744-4A42-B475-362B6DAD7A03}" destId="{1B4DBDDC-F0E8-4ABA-8C81-BC736E37FE89}" srcOrd="0" destOrd="0" parTransId="{43C15CF8-9095-4206-AB36-D3765712C825}" sibTransId="{598CD994-415A-4888-9FE1-5BA008E762E0}"/>
    <dgm:cxn modelId="{EFC2C854-ADAA-4095-8881-86AC54D04F99}" type="presOf" srcId="{43C15CF8-9095-4206-AB36-D3765712C825}" destId="{F1F4A22F-0A67-4F99-AAD8-6212A15FFE34}" srcOrd="0" destOrd="0" presId="urn:microsoft.com/office/officeart/2005/8/layout/hierarchy1"/>
    <dgm:cxn modelId="{57572B7F-6FAB-48E7-ABFD-5E0D29BEA909}" type="presOf" srcId="{6E86D4D2-F543-431A-851E-B457C22BF7FF}" destId="{68876571-4593-4717-A004-B98ED1942E23}" srcOrd="0" destOrd="0" presId="urn:microsoft.com/office/officeart/2005/8/layout/hierarchy1"/>
    <dgm:cxn modelId="{8F6B118A-530E-45B9-B52A-3A3809247B02}" srcId="{DC9288E9-5F63-48F6-9BB2-9DDF2BCE01C7}" destId="{D4E3AFD8-5C34-4B48-B6BB-80DA919AE382}" srcOrd="0" destOrd="0" parTransId="{E7E6D8A9-D760-4AF2-B053-C4FB4D90889A}" sibTransId="{1C7312D6-02E1-4E56-813B-DA5AC2F0297C}"/>
    <dgm:cxn modelId="{ADE92B8B-CF74-414F-B636-84542A1FA9CC}" srcId="{EB86A3B4-6749-4BDE-BB08-C474396365D0}" destId="{AD212892-C1F0-4DEF-9985-6B9DFA3813CF}" srcOrd="0" destOrd="0" parTransId="{6E86D4D2-F543-431A-851E-B457C22BF7FF}" sibTransId="{F5C68ABB-9770-4766-8175-F971E76E7D9A}"/>
    <dgm:cxn modelId="{4ADC3C8C-08B3-49AB-8B6C-E8C108904657}" type="presOf" srcId="{C335C847-9744-4A42-B475-362B6DAD7A03}" destId="{36AFA089-8C23-46D6-A72B-596D5D600302}" srcOrd="0" destOrd="0" presId="urn:microsoft.com/office/officeart/2005/8/layout/hierarchy1"/>
    <dgm:cxn modelId="{84079E90-6DF5-44F9-9EE1-79267BA82176}" type="presOf" srcId="{AD212892-C1F0-4DEF-9985-6B9DFA3813CF}" destId="{F099F520-AD53-4912-BF1B-565693677F5B}" srcOrd="0" destOrd="0" presId="urn:microsoft.com/office/officeart/2005/8/layout/hierarchy1"/>
    <dgm:cxn modelId="{B372F69D-4623-4FC1-BE63-35B043F99D06}" srcId="{C1EFA33F-27A3-4DF0-A578-87DFCABE73EC}" destId="{DC9288E9-5F63-48F6-9BB2-9DDF2BCE01C7}" srcOrd="0" destOrd="0" parTransId="{6E54BCFF-8CCE-4EF9-B659-0AB8158F63B0}" sibTransId="{741F9A3A-38F3-43E2-B923-2875E7140B57}"/>
    <dgm:cxn modelId="{2EFB74AB-F564-4471-B7F1-6860A1A46F21}" srcId="{152E5789-FAAF-4E46-84D3-47FF1FF8BA5E}" destId="{699BB43F-6B2D-4B06-BD7D-E222DD33B98A}" srcOrd="0" destOrd="0" parTransId="{EA88E065-EDC2-4C9B-96FC-DDC1F58A33D8}" sibTransId="{7ED8737C-D166-4161-A759-59C9E55C06D2}"/>
    <dgm:cxn modelId="{E60615C7-C150-4584-AC25-F73FF0A48CF7}" type="presOf" srcId="{152E5789-FAAF-4E46-84D3-47FF1FF8BA5E}" destId="{3AFFD049-1778-4F48-925D-07F0E8B2231F}" srcOrd="0" destOrd="0" presId="urn:microsoft.com/office/officeart/2005/8/layout/hierarchy1"/>
    <dgm:cxn modelId="{370BC1DF-B309-46E1-A101-A135F46418AA}" type="presOf" srcId="{EA88E065-EDC2-4C9B-96FC-DDC1F58A33D8}" destId="{E65EB1B5-B3F3-4667-BCB7-F19E16DE53DA}" srcOrd="0" destOrd="0" presId="urn:microsoft.com/office/officeart/2005/8/layout/hierarchy1"/>
    <dgm:cxn modelId="{89D43AE7-D10C-4E2F-96BB-158F2F12185D}" type="presOf" srcId="{8EF561FF-380B-4B71-8DCE-795BE68FE83B}" destId="{72AFDA5C-FA34-4D7F-ACDC-FC2BCF9DE301}" srcOrd="0" destOrd="0" presId="urn:microsoft.com/office/officeart/2005/8/layout/hierarchy1"/>
    <dgm:cxn modelId="{E84252ED-EF20-4864-9505-3A7DEF8E8F42}" type="presOf" srcId="{D4E3AFD8-5C34-4B48-B6BB-80DA919AE382}" destId="{2451D6BF-3032-4F82-8BB0-339007E3B7C8}" srcOrd="0" destOrd="0" presId="urn:microsoft.com/office/officeart/2005/8/layout/hierarchy1"/>
    <dgm:cxn modelId="{2B1387F7-31D7-4BF6-850D-00856B457188}" type="presOf" srcId="{613B5EB7-CAF6-4332-B891-6244E73FEBDC}" destId="{BEDA3B05-9073-4B4B-AC52-629BEAEB7F65}" srcOrd="0" destOrd="0" presId="urn:microsoft.com/office/officeart/2005/8/layout/hierarchy1"/>
    <dgm:cxn modelId="{D2BFE8F7-B0F8-46D1-9238-F0B930AFF51D}" type="presOf" srcId="{C1EFA33F-27A3-4DF0-A578-87DFCABE73EC}" destId="{1F827784-E1E0-47E3-91D9-A6679BAEE257}" srcOrd="0" destOrd="0" presId="urn:microsoft.com/office/officeart/2005/8/layout/hierarchy1"/>
    <dgm:cxn modelId="{B67EB58E-C277-416D-9187-E542BE9BEDDF}" type="presParOf" srcId="{BEDA3B05-9073-4B4B-AC52-629BEAEB7F65}" destId="{01888079-3889-4FCD-B23D-8F0B1E48394B}" srcOrd="0" destOrd="0" presId="urn:microsoft.com/office/officeart/2005/8/layout/hierarchy1"/>
    <dgm:cxn modelId="{339820EE-9410-4867-BCD7-5AA1EDE354AD}" type="presParOf" srcId="{01888079-3889-4FCD-B23D-8F0B1E48394B}" destId="{3D7A973A-5C50-4CF5-BB9B-757D5586A5B1}" srcOrd="0" destOrd="0" presId="urn:microsoft.com/office/officeart/2005/8/layout/hierarchy1"/>
    <dgm:cxn modelId="{F771D1C5-BDCA-4513-8B98-D76798F04140}" type="presParOf" srcId="{3D7A973A-5C50-4CF5-BB9B-757D5586A5B1}" destId="{54EA2E6E-527D-49C9-9C09-22E0E56CA9D7}" srcOrd="0" destOrd="0" presId="urn:microsoft.com/office/officeart/2005/8/layout/hierarchy1"/>
    <dgm:cxn modelId="{A11DA15E-4292-4AA1-AE96-BCCB617AF6E4}" type="presParOf" srcId="{3D7A973A-5C50-4CF5-BB9B-757D5586A5B1}" destId="{1F827784-E1E0-47E3-91D9-A6679BAEE257}" srcOrd="1" destOrd="0" presId="urn:microsoft.com/office/officeart/2005/8/layout/hierarchy1"/>
    <dgm:cxn modelId="{9228E196-AD23-4F63-9B42-66CD49B7249E}" type="presParOf" srcId="{01888079-3889-4FCD-B23D-8F0B1E48394B}" destId="{80F8F7DC-7D2A-469A-AA97-85C8F2272C60}" srcOrd="1" destOrd="0" presId="urn:microsoft.com/office/officeart/2005/8/layout/hierarchy1"/>
    <dgm:cxn modelId="{C479B762-753B-4B0E-96A8-354E2118FB30}" type="presParOf" srcId="{80F8F7DC-7D2A-469A-AA97-85C8F2272C60}" destId="{A7F266A6-8706-487B-897A-36A30B1779DA}" srcOrd="0" destOrd="0" presId="urn:microsoft.com/office/officeart/2005/8/layout/hierarchy1"/>
    <dgm:cxn modelId="{A4159C55-1EE2-4BA7-9DD3-FAF3AEE9F923}" type="presParOf" srcId="{80F8F7DC-7D2A-469A-AA97-85C8F2272C60}" destId="{D539A72A-1A2D-4F08-AEB8-27988E323AF5}" srcOrd="1" destOrd="0" presId="urn:microsoft.com/office/officeart/2005/8/layout/hierarchy1"/>
    <dgm:cxn modelId="{FEA83969-B3F1-462C-BA14-4106D0DDA4F9}" type="presParOf" srcId="{D539A72A-1A2D-4F08-AEB8-27988E323AF5}" destId="{626785AC-FB53-4CF0-88A3-5F11423EF2CC}" srcOrd="0" destOrd="0" presId="urn:microsoft.com/office/officeart/2005/8/layout/hierarchy1"/>
    <dgm:cxn modelId="{092D13E6-5A38-40F5-AB26-347FA2489601}" type="presParOf" srcId="{626785AC-FB53-4CF0-88A3-5F11423EF2CC}" destId="{697832F7-44C0-4AB1-85BF-046CC018DF18}" srcOrd="0" destOrd="0" presId="urn:microsoft.com/office/officeart/2005/8/layout/hierarchy1"/>
    <dgm:cxn modelId="{B1DAF6E8-EE0D-4602-81A7-1CC5D368B2D3}" type="presParOf" srcId="{626785AC-FB53-4CF0-88A3-5F11423EF2CC}" destId="{54634061-869B-4ACC-9673-12F0B8A79EFC}" srcOrd="1" destOrd="0" presId="urn:microsoft.com/office/officeart/2005/8/layout/hierarchy1"/>
    <dgm:cxn modelId="{A92C2863-7B1F-44B9-97C2-4775ED33DBD4}" type="presParOf" srcId="{D539A72A-1A2D-4F08-AEB8-27988E323AF5}" destId="{8B899692-1A6E-487D-BCD6-929530AA4866}" srcOrd="1" destOrd="0" presId="urn:microsoft.com/office/officeart/2005/8/layout/hierarchy1"/>
    <dgm:cxn modelId="{0A3F4CA4-EBE3-4B82-A006-C062977875BA}" type="presParOf" srcId="{8B899692-1A6E-487D-BCD6-929530AA4866}" destId="{27B87A66-E1D6-45E8-A49A-7CE7A877A89F}" srcOrd="0" destOrd="0" presId="urn:microsoft.com/office/officeart/2005/8/layout/hierarchy1"/>
    <dgm:cxn modelId="{7B96CBF6-7A1F-4997-9686-5EF517A54247}" type="presParOf" srcId="{8B899692-1A6E-487D-BCD6-929530AA4866}" destId="{8E3FBE23-5556-492D-A49D-C570BC951E89}" srcOrd="1" destOrd="0" presId="urn:microsoft.com/office/officeart/2005/8/layout/hierarchy1"/>
    <dgm:cxn modelId="{4C9D1C0E-B742-448F-96A9-B8A69CCA9D68}" type="presParOf" srcId="{8E3FBE23-5556-492D-A49D-C570BC951E89}" destId="{60AF70DE-3685-487B-A361-29D3CD02AE86}" srcOrd="0" destOrd="0" presId="urn:microsoft.com/office/officeart/2005/8/layout/hierarchy1"/>
    <dgm:cxn modelId="{CED40EB0-EC11-48DB-A69A-A344EBEE99D6}" type="presParOf" srcId="{60AF70DE-3685-487B-A361-29D3CD02AE86}" destId="{85E644FF-D841-499D-AA40-ADD4F626AAAC}" srcOrd="0" destOrd="0" presId="urn:microsoft.com/office/officeart/2005/8/layout/hierarchy1"/>
    <dgm:cxn modelId="{11DDED9A-8ACC-4003-B1FB-CC7A02298392}" type="presParOf" srcId="{60AF70DE-3685-487B-A361-29D3CD02AE86}" destId="{2451D6BF-3032-4F82-8BB0-339007E3B7C8}" srcOrd="1" destOrd="0" presId="urn:microsoft.com/office/officeart/2005/8/layout/hierarchy1"/>
    <dgm:cxn modelId="{D4ED799E-AA9A-4AF1-992D-2BC665450E0B}" type="presParOf" srcId="{8E3FBE23-5556-492D-A49D-C570BC951E89}" destId="{51C030F5-099D-4745-96FD-D778FF13E667}" srcOrd="1" destOrd="0" presId="urn:microsoft.com/office/officeart/2005/8/layout/hierarchy1"/>
    <dgm:cxn modelId="{6C505A02-2BBD-43FA-8F6D-7EEF80D0F67C}" type="presParOf" srcId="{80F8F7DC-7D2A-469A-AA97-85C8F2272C60}" destId="{72AFDA5C-FA34-4D7F-ACDC-FC2BCF9DE301}" srcOrd="2" destOrd="0" presId="urn:microsoft.com/office/officeart/2005/8/layout/hierarchy1"/>
    <dgm:cxn modelId="{3E94E850-C5B3-4554-8F9C-EE9A6DE0E928}" type="presParOf" srcId="{80F8F7DC-7D2A-469A-AA97-85C8F2272C60}" destId="{3289068E-1EB0-420B-9056-9275E0E06033}" srcOrd="3" destOrd="0" presId="urn:microsoft.com/office/officeart/2005/8/layout/hierarchy1"/>
    <dgm:cxn modelId="{9D0C7FCB-586B-4A75-9C0A-81B949F6CA1F}" type="presParOf" srcId="{3289068E-1EB0-420B-9056-9275E0E06033}" destId="{CD73005D-0F23-4001-BFBB-C7F9BD94E2ED}" srcOrd="0" destOrd="0" presId="urn:microsoft.com/office/officeart/2005/8/layout/hierarchy1"/>
    <dgm:cxn modelId="{FF5587EC-68C5-48DB-9A77-8D1B26ECFFFF}" type="presParOf" srcId="{CD73005D-0F23-4001-BFBB-C7F9BD94E2ED}" destId="{BB2B30A0-9D18-494D-97F0-5B7CF337D9B8}" srcOrd="0" destOrd="0" presId="urn:microsoft.com/office/officeart/2005/8/layout/hierarchy1"/>
    <dgm:cxn modelId="{8D02B204-F256-4C2D-841F-0DEFCE4C4F60}" type="presParOf" srcId="{CD73005D-0F23-4001-BFBB-C7F9BD94E2ED}" destId="{3AFFD049-1778-4F48-925D-07F0E8B2231F}" srcOrd="1" destOrd="0" presId="urn:microsoft.com/office/officeart/2005/8/layout/hierarchy1"/>
    <dgm:cxn modelId="{A2642B51-8B78-4929-9040-ABFBC1266C58}" type="presParOf" srcId="{3289068E-1EB0-420B-9056-9275E0E06033}" destId="{D4EF554F-71CC-476B-B123-01BACFE632C9}" srcOrd="1" destOrd="0" presId="urn:microsoft.com/office/officeart/2005/8/layout/hierarchy1"/>
    <dgm:cxn modelId="{A058D028-06EF-4119-9106-02A07E031B7E}" type="presParOf" srcId="{D4EF554F-71CC-476B-B123-01BACFE632C9}" destId="{E65EB1B5-B3F3-4667-BCB7-F19E16DE53DA}" srcOrd="0" destOrd="0" presId="urn:microsoft.com/office/officeart/2005/8/layout/hierarchy1"/>
    <dgm:cxn modelId="{1EF49645-AAF4-4F78-831D-217AE60DAA0C}" type="presParOf" srcId="{D4EF554F-71CC-476B-B123-01BACFE632C9}" destId="{8309B49F-259F-4D45-AE2C-97BA453FB1F4}" srcOrd="1" destOrd="0" presId="urn:microsoft.com/office/officeart/2005/8/layout/hierarchy1"/>
    <dgm:cxn modelId="{82DF2A2A-BE8A-487F-8CE7-DE6C33BE4CDE}" type="presParOf" srcId="{8309B49F-259F-4D45-AE2C-97BA453FB1F4}" destId="{4F39D804-EDAB-4812-89CC-9AF5B393579D}" srcOrd="0" destOrd="0" presId="urn:microsoft.com/office/officeart/2005/8/layout/hierarchy1"/>
    <dgm:cxn modelId="{486F2A52-2F75-4E01-9CD0-20EA6AE2704F}" type="presParOf" srcId="{4F39D804-EDAB-4812-89CC-9AF5B393579D}" destId="{AFDAB6BB-F2E7-4882-A34E-7939049F9684}" srcOrd="0" destOrd="0" presId="urn:microsoft.com/office/officeart/2005/8/layout/hierarchy1"/>
    <dgm:cxn modelId="{BBCB7E29-294A-4B6A-94C3-8E8C60A80A17}" type="presParOf" srcId="{4F39D804-EDAB-4812-89CC-9AF5B393579D}" destId="{B32FE447-0307-4930-945E-97BCC8C1B418}" srcOrd="1" destOrd="0" presId="urn:microsoft.com/office/officeart/2005/8/layout/hierarchy1"/>
    <dgm:cxn modelId="{E6471887-769C-476F-BFA9-7FF43CA48823}" type="presParOf" srcId="{8309B49F-259F-4D45-AE2C-97BA453FB1F4}" destId="{0ECD7B3B-6540-4224-A5E1-A39B32849619}" srcOrd="1" destOrd="0" presId="urn:microsoft.com/office/officeart/2005/8/layout/hierarchy1"/>
    <dgm:cxn modelId="{9C9D6B63-EBD2-4331-B167-B42960AEA5AC}" type="presParOf" srcId="{80F8F7DC-7D2A-469A-AA97-85C8F2272C60}" destId="{004DD682-876D-409E-990C-CFB76B69FF8B}" srcOrd="4" destOrd="0" presId="urn:microsoft.com/office/officeart/2005/8/layout/hierarchy1"/>
    <dgm:cxn modelId="{C0008174-B106-4E78-B2E7-8CBB84BF1BA1}" type="presParOf" srcId="{80F8F7DC-7D2A-469A-AA97-85C8F2272C60}" destId="{273A031F-8FB5-4D03-8A3C-E14076A3B38B}" srcOrd="5" destOrd="0" presId="urn:microsoft.com/office/officeart/2005/8/layout/hierarchy1"/>
    <dgm:cxn modelId="{7CEF6195-C33C-4D6D-A098-A730E07B69B4}" type="presParOf" srcId="{273A031F-8FB5-4D03-8A3C-E14076A3B38B}" destId="{C3EC3626-03AA-42AE-A2F0-ACE586FDDC25}" srcOrd="0" destOrd="0" presId="urn:microsoft.com/office/officeart/2005/8/layout/hierarchy1"/>
    <dgm:cxn modelId="{348CCA8A-CE29-4E1C-8F16-8C41C50A06AD}" type="presParOf" srcId="{C3EC3626-03AA-42AE-A2F0-ACE586FDDC25}" destId="{6365BA21-5DA2-49B2-89C2-D5130E1A9133}" srcOrd="0" destOrd="0" presId="urn:microsoft.com/office/officeart/2005/8/layout/hierarchy1"/>
    <dgm:cxn modelId="{58BE876E-29B2-417A-99F2-BCAF21F557E2}" type="presParOf" srcId="{C3EC3626-03AA-42AE-A2F0-ACE586FDDC25}" destId="{DE9FC921-5BBF-411D-8F39-7CDC058CBF4B}" srcOrd="1" destOrd="0" presId="urn:microsoft.com/office/officeart/2005/8/layout/hierarchy1"/>
    <dgm:cxn modelId="{4E5148FB-A111-41A2-9334-962BBD364BA0}" type="presParOf" srcId="{273A031F-8FB5-4D03-8A3C-E14076A3B38B}" destId="{221AFB6D-F998-4B38-8266-6943104A1036}" srcOrd="1" destOrd="0" presId="urn:microsoft.com/office/officeart/2005/8/layout/hierarchy1"/>
    <dgm:cxn modelId="{184C3B4E-9DA4-43AD-96D5-E6B8D6312261}" type="presParOf" srcId="{221AFB6D-F998-4B38-8266-6943104A1036}" destId="{68876571-4593-4717-A004-B98ED1942E23}" srcOrd="0" destOrd="0" presId="urn:microsoft.com/office/officeart/2005/8/layout/hierarchy1"/>
    <dgm:cxn modelId="{B0CD9650-E7B8-4AD7-8FDE-4233D765EDE6}" type="presParOf" srcId="{221AFB6D-F998-4B38-8266-6943104A1036}" destId="{1F7617E4-2285-4312-8777-3B80AD53BE6E}" srcOrd="1" destOrd="0" presId="urn:microsoft.com/office/officeart/2005/8/layout/hierarchy1"/>
    <dgm:cxn modelId="{0B7F4E6F-2211-4D2D-AD8C-6B2BBAA702EB}" type="presParOf" srcId="{1F7617E4-2285-4312-8777-3B80AD53BE6E}" destId="{0AB4D3C2-8342-4D6B-A2F8-DE76F62A019D}" srcOrd="0" destOrd="0" presId="urn:microsoft.com/office/officeart/2005/8/layout/hierarchy1"/>
    <dgm:cxn modelId="{BBAD5992-6106-4CB0-B2F2-25103CFB0787}" type="presParOf" srcId="{0AB4D3C2-8342-4D6B-A2F8-DE76F62A019D}" destId="{2D243944-A973-4B90-9121-477AE2C7963B}" srcOrd="0" destOrd="0" presId="urn:microsoft.com/office/officeart/2005/8/layout/hierarchy1"/>
    <dgm:cxn modelId="{DB947EBF-80A1-49B3-9AEE-04D01402109F}" type="presParOf" srcId="{0AB4D3C2-8342-4D6B-A2F8-DE76F62A019D}" destId="{F099F520-AD53-4912-BF1B-565693677F5B}" srcOrd="1" destOrd="0" presId="urn:microsoft.com/office/officeart/2005/8/layout/hierarchy1"/>
    <dgm:cxn modelId="{CD83D64B-4E96-4F57-B0DE-C4229EC5368A}" type="presParOf" srcId="{1F7617E4-2285-4312-8777-3B80AD53BE6E}" destId="{D527A15A-8E0C-4631-8B80-235812204E2D}" srcOrd="1" destOrd="0" presId="urn:microsoft.com/office/officeart/2005/8/layout/hierarchy1"/>
    <dgm:cxn modelId="{48522FC1-E588-4C0F-99A7-E009D79DC46F}" type="presParOf" srcId="{80F8F7DC-7D2A-469A-AA97-85C8F2272C60}" destId="{F9C67BDF-B410-4409-9FCC-4DB6C60A50AF}" srcOrd="6" destOrd="0" presId="urn:microsoft.com/office/officeart/2005/8/layout/hierarchy1"/>
    <dgm:cxn modelId="{96DB0723-B8C9-40D9-B842-C38C8BA2D553}" type="presParOf" srcId="{80F8F7DC-7D2A-469A-AA97-85C8F2272C60}" destId="{B333F1B7-E170-4A5E-AD10-DFD4BF047C6D}" srcOrd="7" destOrd="0" presId="urn:microsoft.com/office/officeart/2005/8/layout/hierarchy1"/>
    <dgm:cxn modelId="{C411196F-DD56-4E75-95A5-1B28C59FBBAA}" type="presParOf" srcId="{B333F1B7-E170-4A5E-AD10-DFD4BF047C6D}" destId="{7C7EC276-7FFF-4E2E-B1FA-AB433F632850}" srcOrd="0" destOrd="0" presId="urn:microsoft.com/office/officeart/2005/8/layout/hierarchy1"/>
    <dgm:cxn modelId="{52346572-62B7-4B46-B9B6-32126D6C74A2}" type="presParOf" srcId="{7C7EC276-7FFF-4E2E-B1FA-AB433F632850}" destId="{DAFC4ADC-B249-4AB0-8558-9799B2964F59}" srcOrd="0" destOrd="0" presId="urn:microsoft.com/office/officeart/2005/8/layout/hierarchy1"/>
    <dgm:cxn modelId="{6E5EEE54-9F3C-446A-BD08-66C66C92DAE0}" type="presParOf" srcId="{7C7EC276-7FFF-4E2E-B1FA-AB433F632850}" destId="{36AFA089-8C23-46D6-A72B-596D5D600302}" srcOrd="1" destOrd="0" presId="urn:microsoft.com/office/officeart/2005/8/layout/hierarchy1"/>
    <dgm:cxn modelId="{B94A18A6-0726-48AC-96C1-D20F5C86CA3A}" type="presParOf" srcId="{B333F1B7-E170-4A5E-AD10-DFD4BF047C6D}" destId="{73481C08-1943-4323-A776-7F78564E8A36}" srcOrd="1" destOrd="0" presId="urn:microsoft.com/office/officeart/2005/8/layout/hierarchy1"/>
    <dgm:cxn modelId="{15E94454-FF5B-47DB-AC98-756152935EE6}" type="presParOf" srcId="{73481C08-1943-4323-A776-7F78564E8A36}" destId="{F1F4A22F-0A67-4F99-AAD8-6212A15FFE34}" srcOrd="0" destOrd="0" presId="urn:microsoft.com/office/officeart/2005/8/layout/hierarchy1"/>
    <dgm:cxn modelId="{B3793B39-592D-484C-A79B-9F61541A632C}" type="presParOf" srcId="{73481C08-1943-4323-A776-7F78564E8A36}" destId="{FA2290F8-B118-4CD3-B3BD-087C3FB709FE}" srcOrd="1" destOrd="0" presId="urn:microsoft.com/office/officeart/2005/8/layout/hierarchy1"/>
    <dgm:cxn modelId="{A97BC6D0-3DC1-42CA-89F2-9A52D32231ED}" type="presParOf" srcId="{FA2290F8-B118-4CD3-B3BD-087C3FB709FE}" destId="{7EEEAC62-3FEC-4D9F-998D-9D9E0302BD02}" srcOrd="0" destOrd="0" presId="urn:microsoft.com/office/officeart/2005/8/layout/hierarchy1"/>
    <dgm:cxn modelId="{C8EA642F-CFCE-45B3-AF14-4AFC9D154F26}" type="presParOf" srcId="{7EEEAC62-3FEC-4D9F-998D-9D9E0302BD02}" destId="{A1D7F2FB-6BCB-4901-AC88-4976129CA6CC}" srcOrd="0" destOrd="0" presId="urn:microsoft.com/office/officeart/2005/8/layout/hierarchy1"/>
    <dgm:cxn modelId="{879C86D1-03B1-4518-80C3-6FC8731D090C}" type="presParOf" srcId="{7EEEAC62-3FEC-4D9F-998D-9D9E0302BD02}" destId="{D06F4F86-AD01-4C86-BBE4-121A3BD32443}" srcOrd="1" destOrd="0" presId="urn:microsoft.com/office/officeart/2005/8/layout/hierarchy1"/>
    <dgm:cxn modelId="{B1015923-90AF-45F0-8BD2-0867D2A6E7D1}" type="presParOf" srcId="{FA2290F8-B118-4CD3-B3BD-087C3FB709FE}" destId="{5DE20DCC-A6E2-4FA9-B40C-BD035AFE771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4A22F-0A67-4F99-AAD8-6212A15FFE34}">
      <dsp:nvSpPr>
        <dsp:cNvPr id="0" name=""/>
        <dsp:cNvSpPr/>
      </dsp:nvSpPr>
      <dsp:spPr>
        <a:xfrm>
          <a:off x="7129462" y="2789335"/>
          <a:ext cx="91440" cy="500659"/>
        </a:xfrm>
        <a:custGeom>
          <a:avLst/>
          <a:gdLst/>
          <a:ahLst/>
          <a:cxnLst/>
          <a:rect l="0" t="0" r="0" b="0"/>
          <a:pathLst>
            <a:path>
              <a:moveTo>
                <a:pt x="45720" y="0"/>
              </a:moveTo>
              <a:lnTo>
                <a:pt x="45720" y="50065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C67BDF-B410-4409-9FCC-4DB6C60A50AF}">
      <dsp:nvSpPr>
        <dsp:cNvPr id="0" name=""/>
        <dsp:cNvSpPr/>
      </dsp:nvSpPr>
      <dsp:spPr>
        <a:xfrm>
          <a:off x="4019163" y="1195545"/>
          <a:ext cx="3156019" cy="500659"/>
        </a:xfrm>
        <a:custGeom>
          <a:avLst/>
          <a:gdLst/>
          <a:ahLst/>
          <a:cxnLst/>
          <a:rect l="0" t="0" r="0" b="0"/>
          <a:pathLst>
            <a:path>
              <a:moveTo>
                <a:pt x="0" y="0"/>
              </a:moveTo>
              <a:lnTo>
                <a:pt x="0" y="341184"/>
              </a:lnTo>
              <a:lnTo>
                <a:pt x="3156019" y="341184"/>
              </a:lnTo>
              <a:lnTo>
                <a:pt x="3156019" y="50065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876571-4593-4717-A004-B98ED1942E23}">
      <dsp:nvSpPr>
        <dsp:cNvPr id="0" name=""/>
        <dsp:cNvSpPr/>
      </dsp:nvSpPr>
      <dsp:spPr>
        <a:xfrm>
          <a:off x="5025449" y="2789335"/>
          <a:ext cx="91440" cy="500659"/>
        </a:xfrm>
        <a:custGeom>
          <a:avLst/>
          <a:gdLst/>
          <a:ahLst/>
          <a:cxnLst/>
          <a:rect l="0" t="0" r="0" b="0"/>
          <a:pathLst>
            <a:path>
              <a:moveTo>
                <a:pt x="45720" y="0"/>
              </a:moveTo>
              <a:lnTo>
                <a:pt x="45720" y="50065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4DD682-876D-409E-990C-CFB76B69FF8B}">
      <dsp:nvSpPr>
        <dsp:cNvPr id="0" name=""/>
        <dsp:cNvSpPr/>
      </dsp:nvSpPr>
      <dsp:spPr>
        <a:xfrm>
          <a:off x="4019163" y="1195545"/>
          <a:ext cx="1052006" cy="500659"/>
        </a:xfrm>
        <a:custGeom>
          <a:avLst/>
          <a:gdLst/>
          <a:ahLst/>
          <a:cxnLst/>
          <a:rect l="0" t="0" r="0" b="0"/>
          <a:pathLst>
            <a:path>
              <a:moveTo>
                <a:pt x="0" y="0"/>
              </a:moveTo>
              <a:lnTo>
                <a:pt x="0" y="341184"/>
              </a:lnTo>
              <a:lnTo>
                <a:pt x="1052006" y="341184"/>
              </a:lnTo>
              <a:lnTo>
                <a:pt x="1052006" y="50065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5EB1B5-B3F3-4667-BCB7-F19E16DE53DA}">
      <dsp:nvSpPr>
        <dsp:cNvPr id="0" name=""/>
        <dsp:cNvSpPr/>
      </dsp:nvSpPr>
      <dsp:spPr>
        <a:xfrm>
          <a:off x="2921436" y="2789335"/>
          <a:ext cx="91440" cy="500659"/>
        </a:xfrm>
        <a:custGeom>
          <a:avLst/>
          <a:gdLst/>
          <a:ahLst/>
          <a:cxnLst/>
          <a:rect l="0" t="0" r="0" b="0"/>
          <a:pathLst>
            <a:path>
              <a:moveTo>
                <a:pt x="45720" y="0"/>
              </a:moveTo>
              <a:lnTo>
                <a:pt x="45720" y="50065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AFDA5C-FA34-4D7F-ACDC-FC2BCF9DE301}">
      <dsp:nvSpPr>
        <dsp:cNvPr id="0" name=""/>
        <dsp:cNvSpPr/>
      </dsp:nvSpPr>
      <dsp:spPr>
        <a:xfrm>
          <a:off x="2967156" y="1195545"/>
          <a:ext cx="1052006" cy="500659"/>
        </a:xfrm>
        <a:custGeom>
          <a:avLst/>
          <a:gdLst/>
          <a:ahLst/>
          <a:cxnLst/>
          <a:rect l="0" t="0" r="0" b="0"/>
          <a:pathLst>
            <a:path>
              <a:moveTo>
                <a:pt x="1052006" y="0"/>
              </a:moveTo>
              <a:lnTo>
                <a:pt x="1052006" y="341184"/>
              </a:lnTo>
              <a:lnTo>
                <a:pt x="0" y="341184"/>
              </a:lnTo>
              <a:lnTo>
                <a:pt x="0" y="50065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B87A66-E1D6-45E8-A49A-7CE7A877A89F}">
      <dsp:nvSpPr>
        <dsp:cNvPr id="0" name=""/>
        <dsp:cNvSpPr/>
      </dsp:nvSpPr>
      <dsp:spPr>
        <a:xfrm>
          <a:off x="817423" y="2789335"/>
          <a:ext cx="91440" cy="500659"/>
        </a:xfrm>
        <a:custGeom>
          <a:avLst/>
          <a:gdLst/>
          <a:ahLst/>
          <a:cxnLst/>
          <a:rect l="0" t="0" r="0" b="0"/>
          <a:pathLst>
            <a:path>
              <a:moveTo>
                <a:pt x="45720" y="0"/>
              </a:moveTo>
              <a:lnTo>
                <a:pt x="45720" y="50065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F266A6-8706-487B-897A-36A30B1779DA}">
      <dsp:nvSpPr>
        <dsp:cNvPr id="0" name=""/>
        <dsp:cNvSpPr/>
      </dsp:nvSpPr>
      <dsp:spPr>
        <a:xfrm>
          <a:off x="863143" y="1195545"/>
          <a:ext cx="3156019" cy="500659"/>
        </a:xfrm>
        <a:custGeom>
          <a:avLst/>
          <a:gdLst/>
          <a:ahLst/>
          <a:cxnLst/>
          <a:rect l="0" t="0" r="0" b="0"/>
          <a:pathLst>
            <a:path>
              <a:moveTo>
                <a:pt x="3156019" y="0"/>
              </a:moveTo>
              <a:lnTo>
                <a:pt x="3156019" y="341184"/>
              </a:lnTo>
              <a:lnTo>
                <a:pt x="0" y="341184"/>
              </a:lnTo>
              <a:lnTo>
                <a:pt x="0" y="50065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EA2E6E-527D-49C9-9C09-22E0E56CA9D7}">
      <dsp:nvSpPr>
        <dsp:cNvPr id="0" name=""/>
        <dsp:cNvSpPr/>
      </dsp:nvSpPr>
      <dsp:spPr>
        <a:xfrm>
          <a:off x="3158430" y="102414"/>
          <a:ext cx="1721465" cy="109313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827784-E1E0-47E3-91D9-A6679BAEE257}">
      <dsp:nvSpPr>
        <dsp:cNvPr id="0" name=""/>
        <dsp:cNvSpPr/>
      </dsp:nvSpPr>
      <dsp:spPr>
        <a:xfrm>
          <a:off x="3349704" y="284125"/>
          <a:ext cx="1721465" cy="109313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BARDA COVID-19 Medical Countermeasures</a:t>
          </a:r>
        </a:p>
      </dsp:txBody>
      <dsp:txXfrm>
        <a:off x="3381721" y="316142"/>
        <a:ext cx="1657431" cy="1029096"/>
      </dsp:txXfrm>
    </dsp:sp>
    <dsp:sp modelId="{697832F7-44C0-4AB1-85BF-046CC018DF18}">
      <dsp:nvSpPr>
        <dsp:cNvPr id="0" name=""/>
        <dsp:cNvSpPr/>
      </dsp:nvSpPr>
      <dsp:spPr>
        <a:xfrm>
          <a:off x="2411" y="1696204"/>
          <a:ext cx="1721465" cy="109313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634061-869B-4ACC-9673-12F0B8A79EFC}">
      <dsp:nvSpPr>
        <dsp:cNvPr id="0" name=""/>
        <dsp:cNvSpPr/>
      </dsp:nvSpPr>
      <dsp:spPr>
        <a:xfrm>
          <a:off x="193684" y="1877914"/>
          <a:ext cx="1721465" cy="109313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Therapeutics Working Group</a:t>
          </a:r>
        </a:p>
      </dsp:txBody>
      <dsp:txXfrm>
        <a:off x="225701" y="1909931"/>
        <a:ext cx="1657431" cy="1029096"/>
      </dsp:txXfrm>
    </dsp:sp>
    <dsp:sp modelId="{85E644FF-D841-499D-AA40-ADD4F626AAAC}">
      <dsp:nvSpPr>
        <dsp:cNvPr id="0" name=""/>
        <dsp:cNvSpPr/>
      </dsp:nvSpPr>
      <dsp:spPr>
        <a:xfrm>
          <a:off x="2411" y="3289994"/>
          <a:ext cx="1721465" cy="109313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51D6BF-3032-4F82-8BB0-339007E3B7C8}">
      <dsp:nvSpPr>
        <dsp:cNvPr id="0" name=""/>
        <dsp:cNvSpPr/>
      </dsp:nvSpPr>
      <dsp:spPr>
        <a:xfrm>
          <a:off x="193684" y="3471704"/>
          <a:ext cx="1721465" cy="109313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VA:  collaboration, review </a:t>
          </a:r>
        </a:p>
      </dsp:txBody>
      <dsp:txXfrm>
        <a:off x="225701" y="3503721"/>
        <a:ext cx="1657431" cy="1029096"/>
      </dsp:txXfrm>
    </dsp:sp>
    <dsp:sp modelId="{BB2B30A0-9D18-494D-97F0-5B7CF337D9B8}">
      <dsp:nvSpPr>
        <dsp:cNvPr id="0" name=""/>
        <dsp:cNvSpPr/>
      </dsp:nvSpPr>
      <dsp:spPr>
        <a:xfrm>
          <a:off x="2106423" y="1696204"/>
          <a:ext cx="1721465" cy="109313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FFD049-1778-4F48-925D-07F0E8B2231F}">
      <dsp:nvSpPr>
        <dsp:cNvPr id="0" name=""/>
        <dsp:cNvSpPr/>
      </dsp:nvSpPr>
      <dsp:spPr>
        <a:xfrm>
          <a:off x="2297697" y="1877914"/>
          <a:ext cx="1721465" cy="109313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Diagnostics Working Group</a:t>
          </a:r>
        </a:p>
      </dsp:txBody>
      <dsp:txXfrm>
        <a:off x="2329714" y="1909931"/>
        <a:ext cx="1657431" cy="1029096"/>
      </dsp:txXfrm>
    </dsp:sp>
    <dsp:sp modelId="{AFDAB6BB-F2E7-4882-A34E-7939049F9684}">
      <dsp:nvSpPr>
        <dsp:cNvPr id="0" name=""/>
        <dsp:cNvSpPr/>
      </dsp:nvSpPr>
      <dsp:spPr>
        <a:xfrm>
          <a:off x="2106423" y="3289994"/>
          <a:ext cx="1721465" cy="109313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2FE447-0307-4930-945E-97BCC8C1B418}">
      <dsp:nvSpPr>
        <dsp:cNvPr id="0" name=""/>
        <dsp:cNvSpPr/>
      </dsp:nvSpPr>
      <dsp:spPr>
        <a:xfrm>
          <a:off x="2297697" y="3471704"/>
          <a:ext cx="1721465" cy="109313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VA:  Return to Work</a:t>
          </a:r>
        </a:p>
      </dsp:txBody>
      <dsp:txXfrm>
        <a:off x="2329714" y="3503721"/>
        <a:ext cx="1657431" cy="1029096"/>
      </dsp:txXfrm>
    </dsp:sp>
    <dsp:sp modelId="{6365BA21-5DA2-49B2-89C2-D5130E1A9133}">
      <dsp:nvSpPr>
        <dsp:cNvPr id="0" name=""/>
        <dsp:cNvSpPr/>
      </dsp:nvSpPr>
      <dsp:spPr>
        <a:xfrm>
          <a:off x="4210436" y="1696204"/>
          <a:ext cx="1721465" cy="109313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9FC921-5BBF-411D-8F39-7CDC058CBF4B}">
      <dsp:nvSpPr>
        <dsp:cNvPr id="0" name=""/>
        <dsp:cNvSpPr/>
      </dsp:nvSpPr>
      <dsp:spPr>
        <a:xfrm>
          <a:off x="4401710" y="1877914"/>
          <a:ext cx="1721465" cy="1093130"/>
        </a:xfrm>
        <a:prstGeom prst="roundRect">
          <a:avLst>
            <a:gd name="adj" fmla="val 10000"/>
          </a:avLst>
        </a:prstGeom>
        <a:solidFill>
          <a:schemeClr val="accent2">
            <a:alpha val="90000"/>
            <a:tint val="4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Clinical Trials Working Group</a:t>
          </a:r>
        </a:p>
      </dsp:txBody>
      <dsp:txXfrm>
        <a:off x="4433727" y="1909931"/>
        <a:ext cx="1657431" cy="1029096"/>
      </dsp:txXfrm>
    </dsp:sp>
    <dsp:sp modelId="{2D243944-A973-4B90-9121-477AE2C7963B}">
      <dsp:nvSpPr>
        <dsp:cNvPr id="0" name=""/>
        <dsp:cNvSpPr/>
      </dsp:nvSpPr>
      <dsp:spPr>
        <a:xfrm>
          <a:off x="4210436" y="3289994"/>
          <a:ext cx="1721465" cy="109313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99F520-AD53-4912-BF1B-565693677F5B}">
      <dsp:nvSpPr>
        <dsp:cNvPr id="0" name=""/>
        <dsp:cNvSpPr/>
      </dsp:nvSpPr>
      <dsp:spPr>
        <a:xfrm>
          <a:off x="4401710" y="3471704"/>
          <a:ext cx="1721465" cy="109313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VA: collaboration, review</a:t>
          </a:r>
        </a:p>
      </dsp:txBody>
      <dsp:txXfrm>
        <a:off x="4433727" y="3503721"/>
        <a:ext cx="1657431" cy="1029096"/>
      </dsp:txXfrm>
    </dsp:sp>
    <dsp:sp modelId="{DAFC4ADC-B249-4AB0-8558-9799B2964F59}">
      <dsp:nvSpPr>
        <dsp:cNvPr id="0" name=""/>
        <dsp:cNvSpPr/>
      </dsp:nvSpPr>
      <dsp:spPr>
        <a:xfrm>
          <a:off x="6314449" y="1696204"/>
          <a:ext cx="1721465" cy="109313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AFA089-8C23-46D6-A72B-596D5D600302}">
      <dsp:nvSpPr>
        <dsp:cNvPr id="0" name=""/>
        <dsp:cNvSpPr/>
      </dsp:nvSpPr>
      <dsp:spPr>
        <a:xfrm>
          <a:off x="6505723" y="1877914"/>
          <a:ext cx="1721465" cy="109313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Specimens and Samples Working Group</a:t>
          </a:r>
        </a:p>
      </dsp:txBody>
      <dsp:txXfrm>
        <a:off x="6537740" y="1909931"/>
        <a:ext cx="1657431" cy="1029096"/>
      </dsp:txXfrm>
    </dsp:sp>
    <dsp:sp modelId="{A1D7F2FB-6BCB-4901-AC88-4976129CA6CC}">
      <dsp:nvSpPr>
        <dsp:cNvPr id="0" name=""/>
        <dsp:cNvSpPr/>
      </dsp:nvSpPr>
      <dsp:spPr>
        <a:xfrm>
          <a:off x="6314449" y="3289994"/>
          <a:ext cx="1721465" cy="109313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6F4F86-AD01-4C86-BBE4-121A3BD32443}">
      <dsp:nvSpPr>
        <dsp:cNvPr id="0" name=""/>
        <dsp:cNvSpPr/>
      </dsp:nvSpPr>
      <dsp:spPr>
        <a:xfrm>
          <a:off x="6505723" y="3471704"/>
          <a:ext cx="1721465" cy="109313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VA:  Specimens for NIAID</a:t>
          </a:r>
        </a:p>
      </dsp:txBody>
      <dsp:txXfrm>
        <a:off x="6537740" y="3503721"/>
        <a:ext cx="1657431" cy="1029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4A22F-0A67-4F99-AAD8-6212A15FFE34}">
      <dsp:nvSpPr>
        <dsp:cNvPr id="0" name=""/>
        <dsp:cNvSpPr/>
      </dsp:nvSpPr>
      <dsp:spPr>
        <a:xfrm>
          <a:off x="7129462" y="2789335"/>
          <a:ext cx="91440" cy="500659"/>
        </a:xfrm>
        <a:custGeom>
          <a:avLst/>
          <a:gdLst/>
          <a:ahLst/>
          <a:cxnLst/>
          <a:rect l="0" t="0" r="0" b="0"/>
          <a:pathLst>
            <a:path>
              <a:moveTo>
                <a:pt x="45720" y="0"/>
              </a:moveTo>
              <a:lnTo>
                <a:pt x="45720" y="50065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C67BDF-B410-4409-9FCC-4DB6C60A50AF}">
      <dsp:nvSpPr>
        <dsp:cNvPr id="0" name=""/>
        <dsp:cNvSpPr/>
      </dsp:nvSpPr>
      <dsp:spPr>
        <a:xfrm>
          <a:off x="4019163" y="1195545"/>
          <a:ext cx="3156019" cy="500659"/>
        </a:xfrm>
        <a:custGeom>
          <a:avLst/>
          <a:gdLst/>
          <a:ahLst/>
          <a:cxnLst/>
          <a:rect l="0" t="0" r="0" b="0"/>
          <a:pathLst>
            <a:path>
              <a:moveTo>
                <a:pt x="0" y="0"/>
              </a:moveTo>
              <a:lnTo>
                <a:pt x="0" y="341184"/>
              </a:lnTo>
              <a:lnTo>
                <a:pt x="3156019" y="341184"/>
              </a:lnTo>
              <a:lnTo>
                <a:pt x="3156019" y="50065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876571-4593-4717-A004-B98ED1942E23}">
      <dsp:nvSpPr>
        <dsp:cNvPr id="0" name=""/>
        <dsp:cNvSpPr/>
      </dsp:nvSpPr>
      <dsp:spPr>
        <a:xfrm>
          <a:off x="5025449" y="2789335"/>
          <a:ext cx="91440" cy="500659"/>
        </a:xfrm>
        <a:custGeom>
          <a:avLst/>
          <a:gdLst/>
          <a:ahLst/>
          <a:cxnLst/>
          <a:rect l="0" t="0" r="0" b="0"/>
          <a:pathLst>
            <a:path>
              <a:moveTo>
                <a:pt x="45720" y="0"/>
              </a:moveTo>
              <a:lnTo>
                <a:pt x="45720" y="50065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4DD682-876D-409E-990C-CFB76B69FF8B}">
      <dsp:nvSpPr>
        <dsp:cNvPr id="0" name=""/>
        <dsp:cNvSpPr/>
      </dsp:nvSpPr>
      <dsp:spPr>
        <a:xfrm>
          <a:off x="4019163" y="1195545"/>
          <a:ext cx="1052006" cy="500659"/>
        </a:xfrm>
        <a:custGeom>
          <a:avLst/>
          <a:gdLst/>
          <a:ahLst/>
          <a:cxnLst/>
          <a:rect l="0" t="0" r="0" b="0"/>
          <a:pathLst>
            <a:path>
              <a:moveTo>
                <a:pt x="0" y="0"/>
              </a:moveTo>
              <a:lnTo>
                <a:pt x="0" y="341184"/>
              </a:lnTo>
              <a:lnTo>
                <a:pt x="1052006" y="341184"/>
              </a:lnTo>
              <a:lnTo>
                <a:pt x="1052006" y="50065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5EB1B5-B3F3-4667-BCB7-F19E16DE53DA}">
      <dsp:nvSpPr>
        <dsp:cNvPr id="0" name=""/>
        <dsp:cNvSpPr/>
      </dsp:nvSpPr>
      <dsp:spPr>
        <a:xfrm>
          <a:off x="2921436" y="2789335"/>
          <a:ext cx="91440" cy="500659"/>
        </a:xfrm>
        <a:custGeom>
          <a:avLst/>
          <a:gdLst/>
          <a:ahLst/>
          <a:cxnLst/>
          <a:rect l="0" t="0" r="0" b="0"/>
          <a:pathLst>
            <a:path>
              <a:moveTo>
                <a:pt x="45720" y="0"/>
              </a:moveTo>
              <a:lnTo>
                <a:pt x="45720" y="50065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AFDA5C-FA34-4D7F-ACDC-FC2BCF9DE301}">
      <dsp:nvSpPr>
        <dsp:cNvPr id="0" name=""/>
        <dsp:cNvSpPr/>
      </dsp:nvSpPr>
      <dsp:spPr>
        <a:xfrm>
          <a:off x="2967156" y="1195545"/>
          <a:ext cx="1052006" cy="500659"/>
        </a:xfrm>
        <a:custGeom>
          <a:avLst/>
          <a:gdLst/>
          <a:ahLst/>
          <a:cxnLst/>
          <a:rect l="0" t="0" r="0" b="0"/>
          <a:pathLst>
            <a:path>
              <a:moveTo>
                <a:pt x="1052006" y="0"/>
              </a:moveTo>
              <a:lnTo>
                <a:pt x="1052006" y="341184"/>
              </a:lnTo>
              <a:lnTo>
                <a:pt x="0" y="341184"/>
              </a:lnTo>
              <a:lnTo>
                <a:pt x="0" y="50065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B87A66-E1D6-45E8-A49A-7CE7A877A89F}">
      <dsp:nvSpPr>
        <dsp:cNvPr id="0" name=""/>
        <dsp:cNvSpPr/>
      </dsp:nvSpPr>
      <dsp:spPr>
        <a:xfrm>
          <a:off x="817423" y="2789335"/>
          <a:ext cx="91440" cy="500659"/>
        </a:xfrm>
        <a:custGeom>
          <a:avLst/>
          <a:gdLst/>
          <a:ahLst/>
          <a:cxnLst/>
          <a:rect l="0" t="0" r="0" b="0"/>
          <a:pathLst>
            <a:path>
              <a:moveTo>
                <a:pt x="45720" y="0"/>
              </a:moveTo>
              <a:lnTo>
                <a:pt x="45720" y="50065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F266A6-8706-487B-897A-36A30B1779DA}">
      <dsp:nvSpPr>
        <dsp:cNvPr id="0" name=""/>
        <dsp:cNvSpPr/>
      </dsp:nvSpPr>
      <dsp:spPr>
        <a:xfrm>
          <a:off x="863143" y="1195545"/>
          <a:ext cx="3156019" cy="500659"/>
        </a:xfrm>
        <a:custGeom>
          <a:avLst/>
          <a:gdLst/>
          <a:ahLst/>
          <a:cxnLst/>
          <a:rect l="0" t="0" r="0" b="0"/>
          <a:pathLst>
            <a:path>
              <a:moveTo>
                <a:pt x="3156019" y="0"/>
              </a:moveTo>
              <a:lnTo>
                <a:pt x="3156019" y="341184"/>
              </a:lnTo>
              <a:lnTo>
                <a:pt x="0" y="341184"/>
              </a:lnTo>
              <a:lnTo>
                <a:pt x="0" y="50065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EA2E6E-527D-49C9-9C09-22E0E56CA9D7}">
      <dsp:nvSpPr>
        <dsp:cNvPr id="0" name=""/>
        <dsp:cNvSpPr/>
      </dsp:nvSpPr>
      <dsp:spPr>
        <a:xfrm>
          <a:off x="3158430" y="102414"/>
          <a:ext cx="1721465" cy="109313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827784-E1E0-47E3-91D9-A6679BAEE257}">
      <dsp:nvSpPr>
        <dsp:cNvPr id="0" name=""/>
        <dsp:cNvSpPr/>
      </dsp:nvSpPr>
      <dsp:spPr>
        <a:xfrm>
          <a:off x="3349704" y="284125"/>
          <a:ext cx="1721465" cy="109313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BARDA COVID-19 Medical Countermeasures</a:t>
          </a:r>
        </a:p>
      </dsp:txBody>
      <dsp:txXfrm>
        <a:off x="3381721" y="316142"/>
        <a:ext cx="1657431" cy="1029096"/>
      </dsp:txXfrm>
    </dsp:sp>
    <dsp:sp modelId="{697832F7-44C0-4AB1-85BF-046CC018DF18}">
      <dsp:nvSpPr>
        <dsp:cNvPr id="0" name=""/>
        <dsp:cNvSpPr/>
      </dsp:nvSpPr>
      <dsp:spPr>
        <a:xfrm>
          <a:off x="2411" y="1696204"/>
          <a:ext cx="1721465" cy="109313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634061-869B-4ACC-9673-12F0B8A79EFC}">
      <dsp:nvSpPr>
        <dsp:cNvPr id="0" name=""/>
        <dsp:cNvSpPr/>
      </dsp:nvSpPr>
      <dsp:spPr>
        <a:xfrm>
          <a:off x="193684" y="1877914"/>
          <a:ext cx="1721465" cy="109313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Therapeutics Working Group</a:t>
          </a:r>
        </a:p>
      </dsp:txBody>
      <dsp:txXfrm>
        <a:off x="225701" y="1909931"/>
        <a:ext cx="1657431" cy="1029096"/>
      </dsp:txXfrm>
    </dsp:sp>
    <dsp:sp modelId="{85E644FF-D841-499D-AA40-ADD4F626AAAC}">
      <dsp:nvSpPr>
        <dsp:cNvPr id="0" name=""/>
        <dsp:cNvSpPr/>
      </dsp:nvSpPr>
      <dsp:spPr>
        <a:xfrm>
          <a:off x="2411" y="3289994"/>
          <a:ext cx="1721465" cy="109313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51D6BF-3032-4F82-8BB0-339007E3B7C8}">
      <dsp:nvSpPr>
        <dsp:cNvPr id="0" name=""/>
        <dsp:cNvSpPr/>
      </dsp:nvSpPr>
      <dsp:spPr>
        <a:xfrm>
          <a:off x="193684" y="3471704"/>
          <a:ext cx="1721465" cy="109313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VA:  collaboration, review </a:t>
          </a:r>
        </a:p>
      </dsp:txBody>
      <dsp:txXfrm>
        <a:off x="225701" y="3503721"/>
        <a:ext cx="1657431" cy="1029096"/>
      </dsp:txXfrm>
    </dsp:sp>
    <dsp:sp modelId="{BB2B30A0-9D18-494D-97F0-5B7CF337D9B8}">
      <dsp:nvSpPr>
        <dsp:cNvPr id="0" name=""/>
        <dsp:cNvSpPr/>
      </dsp:nvSpPr>
      <dsp:spPr>
        <a:xfrm>
          <a:off x="2106423" y="1696204"/>
          <a:ext cx="1721465" cy="109313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FFD049-1778-4F48-925D-07F0E8B2231F}">
      <dsp:nvSpPr>
        <dsp:cNvPr id="0" name=""/>
        <dsp:cNvSpPr/>
      </dsp:nvSpPr>
      <dsp:spPr>
        <a:xfrm>
          <a:off x="2297697" y="1877914"/>
          <a:ext cx="1721465" cy="109313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Diagnostics Working Group</a:t>
          </a:r>
        </a:p>
      </dsp:txBody>
      <dsp:txXfrm>
        <a:off x="2329714" y="1909931"/>
        <a:ext cx="1657431" cy="1029096"/>
      </dsp:txXfrm>
    </dsp:sp>
    <dsp:sp modelId="{AFDAB6BB-F2E7-4882-A34E-7939049F9684}">
      <dsp:nvSpPr>
        <dsp:cNvPr id="0" name=""/>
        <dsp:cNvSpPr/>
      </dsp:nvSpPr>
      <dsp:spPr>
        <a:xfrm>
          <a:off x="2106423" y="3289994"/>
          <a:ext cx="1721465" cy="109313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2FE447-0307-4930-945E-97BCC8C1B418}">
      <dsp:nvSpPr>
        <dsp:cNvPr id="0" name=""/>
        <dsp:cNvSpPr/>
      </dsp:nvSpPr>
      <dsp:spPr>
        <a:xfrm>
          <a:off x="2297697" y="3471704"/>
          <a:ext cx="1721465" cy="1093130"/>
        </a:xfrm>
        <a:prstGeom prst="roundRect">
          <a:avLst>
            <a:gd name="adj" fmla="val 10000"/>
          </a:avLst>
        </a:prstGeom>
        <a:pattFill prst="pct5">
          <a:fgClr>
            <a:schemeClr val="accent2">
              <a:tint val="40000"/>
              <a:hueOff val="0"/>
              <a:satOff val="0"/>
              <a:lumOff val="0"/>
            </a:schemeClr>
          </a:fgClr>
          <a:bgClr>
            <a:schemeClr val="bg1"/>
          </a:bgClr>
        </a:pattFill>
        <a:ln w="5715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VA:  Return to Work</a:t>
          </a:r>
        </a:p>
      </dsp:txBody>
      <dsp:txXfrm>
        <a:off x="2329714" y="3503721"/>
        <a:ext cx="1657431" cy="1029096"/>
      </dsp:txXfrm>
    </dsp:sp>
    <dsp:sp modelId="{6365BA21-5DA2-49B2-89C2-D5130E1A9133}">
      <dsp:nvSpPr>
        <dsp:cNvPr id="0" name=""/>
        <dsp:cNvSpPr/>
      </dsp:nvSpPr>
      <dsp:spPr>
        <a:xfrm>
          <a:off x="4210436" y="1696204"/>
          <a:ext cx="1721465" cy="109313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9FC921-5BBF-411D-8F39-7CDC058CBF4B}">
      <dsp:nvSpPr>
        <dsp:cNvPr id="0" name=""/>
        <dsp:cNvSpPr/>
      </dsp:nvSpPr>
      <dsp:spPr>
        <a:xfrm>
          <a:off x="4401710" y="1877914"/>
          <a:ext cx="1721465" cy="1093130"/>
        </a:xfrm>
        <a:prstGeom prst="roundRect">
          <a:avLst>
            <a:gd name="adj" fmla="val 10000"/>
          </a:avLst>
        </a:prstGeom>
        <a:solidFill>
          <a:schemeClr val="accent2">
            <a:alpha val="90000"/>
            <a:tint val="40000"/>
            <a:hueOff val="0"/>
            <a:satOff val="0"/>
            <a:lumOff val="0"/>
            <a:alphaOff val="0"/>
          </a:schemeClr>
        </a:solidFill>
        <a:ln w="25400" cap="flat" cmpd="sng" algn="ctr">
          <a:solidFill>
            <a:srgbClr val="9A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Clinical Trials Working Group</a:t>
          </a:r>
        </a:p>
      </dsp:txBody>
      <dsp:txXfrm>
        <a:off x="4433727" y="1909931"/>
        <a:ext cx="1657431" cy="1029096"/>
      </dsp:txXfrm>
    </dsp:sp>
    <dsp:sp modelId="{2D243944-A973-4B90-9121-477AE2C7963B}">
      <dsp:nvSpPr>
        <dsp:cNvPr id="0" name=""/>
        <dsp:cNvSpPr/>
      </dsp:nvSpPr>
      <dsp:spPr>
        <a:xfrm>
          <a:off x="4210436" y="3289994"/>
          <a:ext cx="1721465" cy="109313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99F520-AD53-4912-BF1B-565693677F5B}">
      <dsp:nvSpPr>
        <dsp:cNvPr id="0" name=""/>
        <dsp:cNvSpPr/>
      </dsp:nvSpPr>
      <dsp:spPr>
        <a:xfrm>
          <a:off x="4401710" y="3471704"/>
          <a:ext cx="1721465" cy="109313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VA: collaboration, review</a:t>
          </a:r>
        </a:p>
      </dsp:txBody>
      <dsp:txXfrm>
        <a:off x="4433727" y="3503721"/>
        <a:ext cx="1657431" cy="1029096"/>
      </dsp:txXfrm>
    </dsp:sp>
    <dsp:sp modelId="{DAFC4ADC-B249-4AB0-8558-9799B2964F59}">
      <dsp:nvSpPr>
        <dsp:cNvPr id="0" name=""/>
        <dsp:cNvSpPr/>
      </dsp:nvSpPr>
      <dsp:spPr>
        <a:xfrm>
          <a:off x="6314449" y="1696204"/>
          <a:ext cx="1721465" cy="109313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AFA089-8C23-46D6-A72B-596D5D600302}">
      <dsp:nvSpPr>
        <dsp:cNvPr id="0" name=""/>
        <dsp:cNvSpPr/>
      </dsp:nvSpPr>
      <dsp:spPr>
        <a:xfrm>
          <a:off x="6505723" y="1877914"/>
          <a:ext cx="1721465" cy="109313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Specimens and Samples Working Group</a:t>
          </a:r>
        </a:p>
      </dsp:txBody>
      <dsp:txXfrm>
        <a:off x="6537740" y="1909931"/>
        <a:ext cx="1657431" cy="1029096"/>
      </dsp:txXfrm>
    </dsp:sp>
    <dsp:sp modelId="{A1D7F2FB-6BCB-4901-AC88-4976129CA6CC}">
      <dsp:nvSpPr>
        <dsp:cNvPr id="0" name=""/>
        <dsp:cNvSpPr/>
      </dsp:nvSpPr>
      <dsp:spPr>
        <a:xfrm>
          <a:off x="6314449" y="3289994"/>
          <a:ext cx="1721465" cy="109313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6F4F86-AD01-4C86-BBE4-121A3BD32443}">
      <dsp:nvSpPr>
        <dsp:cNvPr id="0" name=""/>
        <dsp:cNvSpPr/>
      </dsp:nvSpPr>
      <dsp:spPr>
        <a:xfrm>
          <a:off x="6505723" y="3471704"/>
          <a:ext cx="1721465" cy="1093130"/>
        </a:xfrm>
        <a:prstGeom prst="roundRect">
          <a:avLst>
            <a:gd name="adj" fmla="val 10000"/>
          </a:avLst>
        </a:prstGeom>
        <a:noFill/>
        <a:ln w="5715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VA:  Specimens </a:t>
          </a:r>
        </a:p>
        <a:p>
          <a:pPr marL="0" lvl="0" indent="0" algn="ctr" defTabSz="711200">
            <a:lnSpc>
              <a:spcPct val="90000"/>
            </a:lnSpc>
            <a:spcBef>
              <a:spcPct val="0"/>
            </a:spcBef>
            <a:spcAft>
              <a:spcPct val="35000"/>
            </a:spcAft>
            <a:buNone/>
          </a:pPr>
          <a:r>
            <a:rPr lang="en-US" sz="1600" kern="1200" dirty="0"/>
            <a:t>for NIAID</a:t>
          </a:r>
        </a:p>
      </dsp:txBody>
      <dsp:txXfrm>
        <a:off x="6537740" y="3503721"/>
        <a:ext cx="1657431" cy="10290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3354" tIns="46676" rIns="93354" bIns="46676" rtlCol="0"/>
          <a:lstStyle>
            <a:lvl1pPr algn="l">
              <a:defRPr sz="1200"/>
            </a:lvl1pPr>
          </a:lstStyle>
          <a:p>
            <a:r>
              <a:rPr lang="en-US" dirty="0"/>
              <a:t>Kupersmith MOAA 11-16-12</a:t>
            </a:r>
          </a:p>
        </p:txBody>
      </p:sp>
      <p:sp>
        <p:nvSpPr>
          <p:cNvPr id="3" name="Date Placeholder 2"/>
          <p:cNvSpPr>
            <a:spLocks noGrp="1"/>
          </p:cNvSpPr>
          <p:nvPr>
            <p:ph type="dt" sz="quarter" idx="1"/>
          </p:nvPr>
        </p:nvSpPr>
        <p:spPr>
          <a:xfrm>
            <a:off x="3979930" y="0"/>
            <a:ext cx="3044719" cy="465614"/>
          </a:xfrm>
          <a:prstGeom prst="rect">
            <a:avLst/>
          </a:prstGeom>
        </p:spPr>
        <p:txBody>
          <a:bodyPr vert="horz" lIns="93354" tIns="46676" rIns="93354" bIns="46676" rtlCol="0"/>
          <a:lstStyle>
            <a:lvl1pPr algn="r">
              <a:defRPr sz="1200"/>
            </a:lvl1pPr>
          </a:lstStyle>
          <a:p>
            <a:fld id="{484A682B-60B7-244F-AF8C-16AA5F067F6C}" type="datetimeFigureOut">
              <a:rPr lang="en-US" smtClean="0"/>
              <a:pPr/>
              <a:t>4/9/2020</a:t>
            </a:fld>
            <a:endParaRPr lang="en-US" dirty="0"/>
          </a:p>
        </p:txBody>
      </p:sp>
      <p:sp>
        <p:nvSpPr>
          <p:cNvPr id="4" name="Footer Placeholder 3"/>
          <p:cNvSpPr>
            <a:spLocks noGrp="1"/>
          </p:cNvSpPr>
          <p:nvPr>
            <p:ph type="ftr" sz="quarter" idx="2"/>
          </p:nvPr>
        </p:nvSpPr>
        <p:spPr>
          <a:xfrm>
            <a:off x="1" y="8845045"/>
            <a:ext cx="3044719" cy="465614"/>
          </a:xfrm>
          <a:prstGeom prst="rect">
            <a:avLst/>
          </a:prstGeom>
        </p:spPr>
        <p:txBody>
          <a:bodyPr vert="horz" lIns="93354" tIns="46676" rIns="93354" bIns="4667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54" tIns="46676" rIns="93354" bIns="46676" rtlCol="0" anchor="b"/>
          <a:lstStyle>
            <a:lvl1pPr algn="r">
              <a:defRPr sz="1200"/>
            </a:lvl1pPr>
          </a:lstStyle>
          <a:p>
            <a:fld id="{6B285591-F2ED-7B4B-AAEB-54F8DF9914E5}" type="slidenum">
              <a:rPr lang="en-US" smtClean="0"/>
              <a:pPr/>
              <a:t>‹#›</a:t>
            </a:fld>
            <a:endParaRPr lang="en-US" dirty="0"/>
          </a:p>
        </p:txBody>
      </p:sp>
    </p:spTree>
    <p:extLst>
      <p:ext uri="{BB962C8B-B14F-4D97-AF65-F5344CB8AC3E}">
        <p14:creationId xmlns:p14="http://schemas.microsoft.com/office/powerpoint/2010/main" val="191992911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3354" tIns="46676" rIns="93354" bIns="46676" rtlCol="0"/>
          <a:lstStyle>
            <a:lvl1pPr algn="l">
              <a:defRPr sz="1200"/>
            </a:lvl1pPr>
          </a:lstStyle>
          <a:p>
            <a:r>
              <a:rPr lang="en-US" dirty="0"/>
              <a:t>Kupersmith MOAA 11-16-12</a:t>
            </a:r>
          </a:p>
        </p:txBody>
      </p:sp>
      <p:sp>
        <p:nvSpPr>
          <p:cNvPr id="3" name="Date Placeholder 2"/>
          <p:cNvSpPr>
            <a:spLocks noGrp="1"/>
          </p:cNvSpPr>
          <p:nvPr>
            <p:ph type="dt" idx="1"/>
          </p:nvPr>
        </p:nvSpPr>
        <p:spPr>
          <a:xfrm>
            <a:off x="3979930" y="0"/>
            <a:ext cx="3044719" cy="465614"/>
          </a:xfrm>
          <a:prstGeom prst="rect">
            <a:avLst/>
          </a:prstGeom>
        </p:spPr>
        <p:txBody>
          <a:bodyPr vert="horz" lIns="93354" tIns="46676" rIns="93354" bIns="46676" rtlCol="0"/>
          <a:lstStyle>
            <a:lvl1pPr algn="r">
              <a:defRPr sz="1200"/>
            </a:lvl1pPr>
          </a:lstStyle>
          <a:p>
            <a:fld id="{42C0177D-0B34-354A-A985-A7708375935C}" type="datetimeFigureOut">
              <a:rPr lang="en-US" smtClean="0"/>
              <a:pPr/>
              <a:t>4/9/2020</a:t>
            </a:fld>
            <a:endParaRPr lang="en-US" dirty="0"/>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54" tIns="46676" rIns="93354" bIns="46676" rtlCol="0" anchor="ctr"/>
          <a:lstStyle/>
          <a:p>
            <a:endParaRPr lang="en-US" dirty="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54" tIns="46676" rIns="93354" bIns="466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5045"/>
            <a:ext cx="3044719" cy="465614"/>
          </a:xfrm>
          <a:prstGeom prst="rect">
            <a:avLst/>
          </a:prstGeom>
        </p:spPr>
        <p:txBody>
          <a:bodyPr vert="horz" lIns="93354" tIns="46676" rIns="93354" bIns="466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54" tIns="46676" rIns="93354" bIns="46676" rtlCol="0" anchor="b"/>
          <a:lstStyle>
            <a:lvl1pPr algn="r">
              <a:defRPr sz="1200"/>
            </a:lvl1pPr>
          </a:lstStyle>
          <a:p>
            <a:fld id="{DFD3E557-29CA-2942-B5B0-BBAE067F5736}" type="slidenum">
              <a:rPr lang="en-US" smtClean="0"/>
              <a:pPr/>
              <a:t>‹#›</a:t>
            </a:fld>
            <a:endParaRPr lang="en-US" dirty="0"/>
          </a:p>
        </p:txBody>
      </p:sp>
    </p:spTree>
    <p:extLst>
      <p:ext uri="{BB962C8B-B14F-4D97-AF65-F5344CB8AC3E}">
        <p14:creationId xmlns:p14="http://schemas.microsoft.com/office/powerpoint/2010/main" val="525161972"/>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1</a:t>
            </a:fld>
            <a:endParaRPr lang="en-US" dirty="0"/>
          </a:p>
        </p:txBody>
      </p:sp>
    </p:spTree>
    <p:extLst>
      <p:ext uri="{BB962C8B-B14F-4D97-AF65-F5344CB8AC3E}">
        <p14:creationId xmlns:p14="http://schemas.microsoft.com/office/powerpoint/2010/main" val="3247487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Biomedical Advanced Research and Development Authority (</a:t>
            </a:r>
            <a:r>
              <a:rPr lang="en-US" sz="1200" b="1" i="0" u="none" strike="noStrike" kern="1200" dirty="0">
                <a:solidFill>
                  <a:schemeClr val="tx1"/>
                </a:solidFill>
                <a:effectLst/>
                <a:latin typeface="+mn-lt"/>
                <a:ea typeface="+mn-ea"/>
                <a:cs typeface="+mn-cs"/>
              </a:rPr>
              <a:t>BARDA</a:t>
            </a:r>
            <a:r>
              <a:rPr lang="en-US" sz="1200" b="0" i="0" u="none" strike="noStrike" kern="1200" dirty="0">
                <a:solidFill>
                  <a:schemeClr val="tx1"/>
                </a:solidFill>
                <a:effectLst/>
                <a:latin typeface="+mn-lt"/>
                <a:ea typeface="+mn-ea"/>
                <a:cs typeface="+mn-cs"/>
              </a:rPr>
              <a:t>), HHS</a:t>
            </a:r>
            <a:endParaRPr lang="en-US" dirty="0"/>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19</a:t>
            </a:fld>
            <a:endParaRPr lang="en-US" dirty="0"/>
          </a:p>
        </p:txBody>
      </p:sp>
    </p:spTree>
    <p:extLst>
      <p:ext uri="{BB962C8B-B14F-4D97-AF65-F5344CB8AC3E}">
        <p14:creationId xmlns:p14="http://schemas.microsoft.com/office/powerpoint/2010/main" val="324225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Kupersmith MOAA 11-16-12</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D3E557-29CA-2942-B5B0-BBAE067F57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179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Kupersmith MOAA 11-16-12</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D3E557-29CA-2942-B5B0-BBAE067F57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1794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0245" y="336892"/>
            <a:ext cx="7772400" cy="1030435"/>
          </a:xfrm>
        </p:spPr>
        <p:txBody>
          <a:bodyPr anchor="b" anchorCtr="0">
            <a:normAutofit/>
          </a:bodyPr>
          <a:lstStyle>
            <a:lvl1pPr algn="ctr">
              <a:defRPr sz="2800" b="1">
                <a:solidFill>
                  <a:schemeClr val="bg1"/>
                </a:solidFill>
                <a:latin typeface="Calibri"/>
                <a:cs typeface="Calibri"/>
              </a:defRPr>
            </a:lvl1pPr>
          </a:lstStyle>
          <a:p>
            <a:r>
              <a:rPr lang="en-US" dirty="0"/>
              <a:t>U.S. Department of Veterans Affairs (VA)</a:t>
            </a:r>
            <a:br>
              <a:rPr lang="en-US" dirty="0"/>
            </a:br>
            <a:r>
              <a:rPr lang="en-US" dirty="0"/>
              <a:t>Office of Research &amp; Development</a:t>
            </a:r>
          </a:p>
        </p:txBody>
      </p:sp>
      <p:pic>
        <p:nvPicPr>
          <p:cNvPr id="7" name="Picture 6" descr="DiscoveryInnovationAdvancem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1710" y="6366424"/>
            <a:ext cx="3706492" cy="204223"/>
          </a:xfrm>
          <a:prstGeom prst="rect">
            <a:avLst/>
          </a:prstGeom>
        </p:spPr>
      </p:pic>
      <p:pic>
        <p:nvPicPr>
          <p:cNvPr id="8" name="Picture 7" descr="VHA_ExcellenceLogo_cmyk_navy.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4043" y="6198287"/>
            <a:ext cx="1371646" cy="472456"/>
          </a:xfrm>
          <a:prstGeom prst="rect">
            <a:avLst/>
          </a:prstGeom>
        </p:spPr>
      </p:pic>
      <p:sp>
        <p:nvSpPr>
          <p:cNvPr id="3" name="Subtitle 2"/>
          <p:cNvSpPr>
            <a:spLocks noGrp="1"/>
          </p:cNvSpPr>
          <p:nvPr>
            <p:ph type="subTitle" idx="1" hasCustomPrompt="1"/>
          </p:nvPr>
        </p:nvSpPr>
        <p:spPr>
          <a:xfrm>
            <a:off x="1439268" y="3333815"/>
            <a:ext cx="6251172" cy="914813"/>
          </a:xfrm>
        </p:spPr>
        <p:txBody>
          <a:bodyPr>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information</a:t>
            </a:r>
          </a:p>
        </p:txBody>
      </p:sp>
      <p:sp>
        <p:nvSpPr>
          <p:cNvPr id="11" name="Subtitle 2"/>
          <p:cNvSpPr txBox="1">
            <a:spLocks/>
          </p:cNvSpPr>
          <p:nvPr userDrawn="1"/>
        </p:nvSpPr>
        <p:spPr>
          <a:xfrm>
            <a:off x="1374837" y="5032383"/>
            <a:ext cx="6375863" cy="914813"/>
          </a:xfrm>
          <a:prstGeom prst="rect">
            <a:avLst/>
          </a:prstGeom>
        </p:spPr>
        <p:txBody>
          <a:bodyPr vert="horz" lIns="91440" tIns="45720" rIns="91440" bIns="45720" rtlCol="0">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kern="1200">
                <a:solidFill>
                  <a:schemeClr val="bg1"/>
                </a:solidFill>
                <a:latin typeface="+mn-lt"/>
                <a:ea typeface="+mn-ea"/>
                <a:cs typeface="Georgia"/>
              </a:defRPr>
            </a:lvl1pPr>
            <a:lvl2pPr marL="457200" indent="0" algn="ctr" defTabSz="457200" rtl="0" eaLnBrk="1" latinLnBrk="0" hangingPunct="1">
              <a:spcBef>
                <a:spcPct val="20000"/>
              </a:spcBef>
              <a:buFont typeface="Arial"/>
              <a:buNone/>
              <a:defRPr sz="1600" kern="1200">
                <a:solidFill>
                  <a:schemeClr val="tx1">
                    <a:tint val="75000"/>
                  </a:schemeClr>
                </a:solidFill>
                <a:latin typeface="+mn-lt"/>
                <a:ea typeface="+mn-ea"/>
                <a:cs typeface="Georgia"/>
              </a:defRPr>
            </a:lvl2pPr>
            <a:lvl3pPr marL="914400" indent="0" algn="ctr" defTabSz="457200" rtl="0" eaLnBrk="1" latinLnBrk="0" hangingPunct="1">
              <a:spcBef>
                <a:spcPct val="20000"/>
              </a:spcBef>
              <a:buFont typeface="Arial"/>
              <a:buNone/>
              <a:defRPr sz="1400" kern="1200">
                <a:solidFill>
                  <a:schemeClr val="tx1">
                    <a:tint val="75000"/>
                  </a:schemeClr>
                </a:solidFill>
                <a:latin typeface="+mn-lt"/>
                <a:ea typeface="+mn-ea"/>
                <a:cs typeface="Georgia"/>
              </a:defRPr>
            </a:lvl3pPr>
            <a:lvl4pPr marL="1371600" indent="0" algn="ctr" defTabSz="457200" rtl="0" eaLnBrk="1" latinLnBrk="0" hangingPunct="1">
              <a:spcBef>
                <a:spcPct val="20000"/>
              </a:spcBef>
              <a:buFont typeface="Arial"/>
              <a:buNone/>
              <a:defRPr sz="1200" kern="1200">
                <a:solidFill>
                  <a:schemeClr val="tx1">
                    <a:tint val="75000"/>
                  </a:schemeClr>
                </a:solidFill>
                <a:latin typeface="+mn-lt"/>
                <a:ea typeface="+mn-ea"/>
                <a:cs typeface="Georgia"/>
              </a:defRPr>
            </a:lvl4pPr>
            <a:lvl5pPr marL="1828800" indent="0" algn="ctr" defTabSz="457200" rtl="0" eaLnBrk="1" latinLnBrk="0" hangingPunct="1">
              <a:spcBef>
                <a:spcPct val="20000"/>
              </a:spcBef>
              <a:buFont typeface="Arial"/>
              <a:buNone/>
              <a:defRPr sz="1200" kern="1200">
                <a:solidFill>
                  <a:schemeClr val="tx1">
                    <a:tint val="75000"/>
                  </a:schemeClr>
                </a:solidFill>
                <a:latin typeface="Georgia"/>
                <a:ea typeface="+mn-ea"/>
                <a:cs typeface="Georgi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3009023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6957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w Star/Gold Background">
    <p:spTree>
      <p:nvGrpSpPr>
        <p:cNvPr id="1" name=""/>
        <p:cNvGrpSpPr/>
        <p:nvPr/>
      </p:nvGrpSpPr>
      <p:grpSpPr>
        <a:xfrm>
          <a:off x="0" y="0"/>
          <a:ext cx="0" cy="0"/>
          <a:chOff x="0" y="0"/>
          <a:chExt cx="0" cy="0"/>
        </a:xfrm>
      </p:grpSpPr>
      <p:pic>
        <p:nvPicPr>
          <p:cNvPr id="7" name="Picture 6" descr="PPTMaster-Blue.gif"/>
          <p:cNvPicPr>
            <a:picLocks noChangeAspect="1"/>
          </p:cNvPicPr>
          <p:nvPr userDrawn="1"/>
        </p:nvPicPr>
        <p:blipFill>
          <a:blip r:embed="rId2"/>
          <a:stretch>
            <a:fillRect/>
          </a:stretch>
        </p:blipFill>
        <p:spPr>
          <a:xfrm>
            <a:off x="3166" y="0"/>
            <a:ext cx="9137668" cy="6858000"/>
          </a:xfrm>
          <a:prstGeom prst="rect">
            <a:avLst/>
          </a:prstGeom>
        </p:spPr>
      </p:pic>
      <p:sp>
        <p:nvSpPr>
          <p:cNvPr id="4" name="Slide Number Placeholder 3"/>
          <p:cNvSpPr>
            <a:spLocks noGrp="1"/>
          </p:cNvSpPr>
          <p:nvPr>
            <p:ph type="sldNum" sz="quarter" idx="12"/>
          </p:nvPr>
        </p:nvSpPr>
        <p:spPr>
          <a:xfrm>
            <a:off x="8446390" y="6324569"/>
            <a:ext cx="490750" cy="365125"/>
          </a:xfrm>
          <a:prstGeom prst="rect">
            <a:avLst/>
          </a:prstGeom>
        </p:spPr>
        <p:txBody>
          <a:bodyPr/>
          <a:lstStyle/>
          <a:p>
            <a:fld id="{9B27D237-6C0D-5549-BE11-2040A22CBC71}" type="slidenum">
              <a:rPr lang="en-US" smtClean="0"/>
              <a:pPr/>
              <a:t>‹#›</a:t>
            </a:fld>
            <a:endParaRPr lang="en-US" dirty="0"/>
          </a:p>
        </p:txBody>
      </p:sp>
      <p:sp>
        <p:nvSpPr>
          <p:cNvPr id="5" name="Picture Placeholder 4"/>
          <p:cNvSpPr>
            <a:spLocks noGrp="1"/>
          </p:cNvSpPr>
          <p:nvPr>
            <p:ph type="pic" sz="quarter" idx="13"/>
          </p:nvPr>
        </p:nvSpPr>
        <p:spPr>
          <a:xfrm>
            <a:off x="682656" y="760623"/>
            <a:ext cx="7772374" cy="5183187"/>
          </a:xfrm>
        </p:spPr>
        <p:txBody>
          <a:bodyPr/>
          <a:lstStyle/>
          <a:p>
            <a:endParaRPr lang="en-US" dirty="0"/>
          </a:p>
        </p:txBody>
      </p:sp>
    </p:spTree>
    <p:extLst>
      <p:ext uri="{BB962C8B-B14F-4D97-AF65-F5344CB8AC3E}">
        <p14:creationId xmlns:p14="http://schemas.microsoft.com/office/powerpoint/2010/main" val="107209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676450"/>
            <a:ext cx="8229600" cy="4190513"/>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987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5622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9004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9004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829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27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425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6027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425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6233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617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254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915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67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739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32960"/>
            <a:ext cx="8229600" cy="43113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DiscoveryInnovationAdvancement.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09128" y="6366424"/>
            <a:ext cx="3706492" cy="204223"/>
          </a:xfrm>
          <a:prstGeom prst="rect">
            <a:avLst/>
          </a:prstGeom>
        </p:spPr>
      </p:pic>
      <p:pic>
        <p:nvPicPr>
          <p:cNvPr id="10" name="Picture 9" descr="VHA_ExcellenceLogo_cmyk_navy.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64043" y="6183351"/>
            <a:ext cx="1371646" cy="472456"/>
          </a:xfrm>
          <a:prstGeom prst="rect">
            <a:avLst/>
          </a:prstGeom>
        </p:spPr>
      </p:pic>
      <p:pic>
        <p:nvPicPr>
          <p:cNvPr id="12" name="Picture 11" descr="newPPTop.jpg"/>
          <p:cNvPicPr>
            <a:picLocks noChangeAspect="1"/>
          </p:cNvPicPr>
          <p:nvPr userDrawn="1"/>
        </p:nvPicPr>
        <p:blipFill>
          <a:blip r:embed="rId15"/>
          <a:stretch>
            <a:fillRect/>
          </a:stretch>
        </p:blipFill>
        <p:spPr>
          <a:xfrm>
            <a:off x="0" y="0"/>
            <a:ext cx="9144000" cy="1188150"/>
          </a:xfrm>
          <a:prstGeom prst="rect">
            <a:avLst/>
          </a:prstGeom>
        </p:spPr>
      </p:pic>
      <p:pic>
        <p:nvPicPr>
          <p:cNvPr id="13" name="Picture 12"/>
          <p:cNvPicPr>
            <a:picLocks noChangeAspect="1"/>
          </p:cNvPicPr>
          <p:nvPr userDrawn="1"/>
        </p:nvPicPr>
        <p:blipFill>
          <a:blip r:embed="rId16">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6371237" y="6183351"/>
            <a:ext cx="2346090" cy="491576"/>
          </a:xfrm>
          <a:prstGeom prst="rect">
            <a:avLst/>
          </a:prstGeom>
        </p:spPr>
      </p:pic>
    </p:spTree>
    <p:extLst>
      <p:ext uri="{BB962C8B-B14F-4D97-AF65-F5344CB8AC3E}">
        <p14:creationId xmlns:p14="http://schemas.microsoft.com/office/powerpoint/2010/main" val="1229106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457200" rtl="0" eaLnBrk="1" latinLnBrk="0" hangingPunct="1">
        <a:spcBef>
          <a:spcPct val="0"/>
        </a:spcBef>
        <a:buNone/>
        <a:defRPr sz="2400" kern="1200">
          <a:solidFill>
            <a:schemeClr val="bg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dvagov.sharepoint.com/sites/vacovhacomm/admin/projects/covid19/SitePages/ORD-Communications.aspx" TargetMode="External"/><Relationship Id="rId2" Type="http://schemas.openxmlformats.org/officeDocument/2006/relationships/hyperlink" Target="https://www.research.va.gov/programs/orppe/education/webinars/default.cf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da.gov/vaccines-blood-biologics/investigational-new-drug-ind-or-device-exemption-ide-process-cber/investigational-covid-19-convalescent-plasma-emergency-ind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phe.gov/about/aspr/Pages/innovative-mrc.aspx" TargetMode="External"/><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https://www.phe.gov/about/aspr/Pages/fostering-strong-ldrshp.aspx" TargetMode="External"/><Relationship Id="rId1" Type="http://schemas.openxmlformats.org/officeDocument/2006/relationships/slideLayout" Target="../slideLayouts/slideLayout2.xml"/><Relationship Id="rId6" Type="http://schemas.openxmlformats.org/officeDocument/2006/relationships/hyperlink" Target="https://www.phe.gov/about/aspr/Pages/pblc-health-cap.aspx" TargetMode="External"/><Relationship Id="rId5" Type="http://schemas.openxmlformats.org/officeDocument/2006/relationships/image" Target="../media/image17.jpeg"/><Relationship Id="rId4" Type="http://schemas.openxmlformats.org/officeDocument/2006/relationships/hyperlink" Target="https://www.phe.gov/about/aspr/Pages/building-rdhrs.aspx" TargetMode="External"/><Relationship Id="rId9"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hyperlink" Target="mailto:ORDCOVID19@v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ORDCOVID19@va.gov"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hsrd.research.va.gov/funding/Rapid-Response-Projects_COVID19.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vhacoordcoin@va.gov"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vhacoordcoin@va.gov" TargetMode="External"/><Relationship Id="rId2" Type="http://schemas.openxmlformats.org/officeDocument/2006/relationships/hyperlink" Target="mailto:VHABLRD-CSRD@va.gov" TargetMode="External"/><Relationship Id="rId1" Type="http://schemas.openxmlformats.org/officeDocument/2006/relationships/slideLayout" Target="../slideLayouts/slideLayout2.xml"/><Relationship Id="rId4" Type="http://schemas.openxmlformats.org/officeDocument/2006/relationships/hyperlink" Target="mailto:rrdreviews@va.gov"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en.wikipedia.org/wiki/File:Questionmark.svg"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research.va.gov/programs/orppe/education/webinars/archives.cfm"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ORDCOVID19@va.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56" y="3173818"/>
            <a:ext cx="8778240" cy="1102519"/>
          </a:xfrm>
        </p:spPr>
        <p:txBody>
          <a:bodyPr>
            <a:noAutofit/>
          </a:bodyPr>
          <a:lstStyle/>
          <a:p>
            <a:r>
              <a:rPr lang="en-US" dirty="0"/>
              <a:t>ORD-COORDINATED RESEARCH </a:t>
            </a:r>
            <a:br>
              <a:rPr lang="en-US" dirty="0"/>
            </a:br>
            <a:r>
              <a:rPr lang="en-US" dirty="0"/>
              <a:t>ON SARS-COV-2/COVID-19</a:t>
            </a:r>
            <a:endParaRPr lang="en-US" sz="32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64021" y="5408908"/>
            <a:ext cx="8254093" cy="977216"/>
          </a:xfrm>
        </p:spPr>
        <p:txBody>
          <a:bodyPr>
            <a:normAutofit/>
          </a:bodyPr>
          <a:lstStyle/>
          <a:p>
            <a:r>
              <a:rPr lang="en-US" dirty="0"/>
              <a:t> </a:t>
            </a:r>
            <a:endParaRPr lang="en-US" sz="1800" dirty="0">
              <a:cs typeface="Arial" panose="020B0604020202020204" pitchFamily="34" charset="0"/>
            </a:endParaRPr>
          </a:p>
        </p:txBody>
      </p:sp>
      <p:pic>
        <p:nvPicPr>
          <p:cNvPr id="4" name="Picture 3" descr="background cover.pdf">
            <a:extLst>
              <a:ext uri="{FF2B5EF4-FFF2-40B4-BE49-F238E27FC236}">
                <a16:creationId xmlns:a16="http://schemas.microsoft.com/office/drawing/2014/main" id="{36463F28-6865-4252-8DBB-783AE73A2EC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57158"/>
          <a:stretch/>
        </p:blipFill>
        <p:spPr>
          <a:xfrm>
            <a:off x="0" y="-20665"/>
            <a:ext cx="9144000" cy="2988217"/>
          </a:xfrm>
          <a:prstGeom prst="rect">
            <a:avLst/>
          </a:prstGeom>
        </p:spPr>
      </p:pic>
      <p:sp>
        <p:nvSpPr>
          <p:cNvPr id="5" name="TextBox 4">
            <a:extLst>
              <a:ext uri="{FF2B5EF4-FFF2-40B4-BE49-F238E27FC236}">
                <a16:creationId xmlns:a16="http://schemas.microsoft.com/office/drawing/2014/main" id="{ED814E86-A68F-4AB7-9DB1-33AFE3D3B029}"/>
              </a:ext>
            </a:extLst>
          </p:cNvPr>
          <p:cNvSpPr txBox="1"/>
          <p:nvPr/>
        </p:nvSpPr>
        <p:spPr>
          <a:xfrm>
            <a:off x="746952" y="4387762"/>
            <a:ext cx="4393096" cy="646331"/>
          </a:xfrm>
          <a:prstGeom prst="rect">
            <a:avLst/>
          </a:prstGeom>
          <a:noFill/>
        </p:spPr>
        <p:txBody>
          <a:bodyPr wrap="square" rtlCol="0">
            <a:spAutoFit/>
          </a:bodyPr>
          <a:lstStyle/>
          <a:p>
            <a:r>
              <a:rPr lang="en-US" b="1" dirty="0">
                <a:solidFill>
                  <a:schemeClr val="bg1"/>
                </a:solidFill>
              </a:rPr>
              <a:t> </a:t>
            </a:r>
            <a:endParaRPr lang="en-US" i="1" dirty="0">
              <a:solidFill>
                <a:schemeClr val="bg1"/>
              </a:solidFill>
            </a:endParaRPr>
          </a:p>
          <a:p>
            <a:endParaRPr lang="en-US" dirty="0">
              <a:solidFill>
                <a:schemeClr val="bg1"/>
              </a:solidFill>
            </a:endParaRPr>
          </a:p>
        </p:txBody>
      </p:sp>
      <p:sp>
        <p:nvSpPr>
          <p:cNvPr id="6" name="TextBox 5">
            <a:extLst>
              <a:ext uri="{FF2B5EF4-FFF2-40B4-BE49-F238E27FC236}">
                <a16:creationId xmlns:a16="http://schemas.microsoft.com/office/drawing/2014/main" id="{8CFFF45A-6DAD-4615-B316-19B227F3C3FA}"/>
              </a:ext>
            </a:extLst>
          </p:cNvPr>
          <p:cNvSpPr txBox="1"/>
          <p:nvPr/>
        </p:nvSpPr>
        <p:spPr>
          <a:xfrm>
            <a:off x="2492364" y="4770470"/>
            <a:ext cx="4393096" cy="646331"/>
          </a:xfrm>
          <a:prstGeom prst="rect">
            <a:avLst/>
          </a:prstGeom>
          <a:noFill/>
        </p:spPr>
        <p:txBody>
          <a:bodyPr wrap="square" rtlCol="0">
            <a:spAutoFit/>
          </a:bodyPr>
          <a:lstStyle/>
          <a:p>
            <a:pPr algn="ctr"/>
            <a:r>
              <a:rPr lang="en-US" b="1" dirty="0">
                <a:solidFill>
                  <a:schemeClr val="bg1"/>
                </a:solidFill>
              </a:rPr>
              <a:t>Office of Research &amp; Development</a:t>
            </a:r>
          </a:p>
          <a:p>
            <a:pPr algn="ctr"/>
            <a:r>
              <a:rPr lang="en-US" b="1" dirty="0">
                <a:solidFill>
                  <a:schemeClr val="bg1"/>
                </a:solidFill>
              </a:rPr>
              <a:t>April 7, 2020</a:t>
            </a:r>
          </a:p>
        </p:txBody>
      </p:sp>
      <p:sp>
        <p:nvSpPr>
          <p:cNvPr id="9" name="TextBox 8">
            <a:extLst>
              <a:ext uri="{FF2B5EF4-FFF2-40B4-BE49-F238E27FC236}">
                <a16:creationId xmlns:a16="http://schemas.microsoft.com/office/drawing/2014/main" id="{DF41C79A-CA51-4EBA-8CF5-1F17CB11C530}"/>
              </a:ext>
            </a:extLst>
          </p:cNvPr>
          <p:cNvSpPr txBox="1"/>
          <p:nvPr/>
        </p:nvSpPr>
        <p:spPr>
          <a:xfrm>
            <a:off x="6129758" y="385591"/>
            <a:ext cx="2544260" cy="105560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(Main)</a:t>
            </a:r>
            <a:r>
              <a:rPr lang="en-US" sz="1400" dirty="0">
                <a:solidFill>
                  <a:schemeClr val="tx1"/>
                </a:solidFill>
              </a:rPr>
              <a:t>:  (415) 655-0052</a:t>
            </a:r>
          </a:p>
          <a:p>
            <a:r>
              <a:rPr lang="en-US" sz="1400" dirty="0">
                <a:solidFill>
                  <a:schemeClr val="tx1"/>
                </a:solidFill>
              </a:rPr>
              <a:t>Dial in (Alt): (951) 266-6125</a:t>
            </a:r>
          </a:p>
          <a:p>
            <a:r>
              <a:rPr lang="en-US" sz="1400" dirty="0"/>
              <a:t>Access Code: 247-993-899</a:t>
            </a:r>
          </a:p>
          <a:p>
            <a:r>
              <a:rPr lang="en-US" sz="1400" dirty="0"/>
              <a:t>Slides in “Handout” Tab</a:t>
            </a:r>
          </a:p>
        </p:txBody>
      </p:sp>
    </p:spTree>
    <p:extLst>
      <p:ext uri="{BB962C8B-B14F-4D97-AF65-F5344CB8AC3E}">
        <p14:creationId xmlns:p14="http://schemas.microsoft.com/office/powerpoint/2010/main" val="1879168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47F19-7D32-4DFC-8241-3E659FFA34F1}"/>
              </a:ext>
            </a:extLst>
          </p:cNvPr>
          <p:cNvSpPr>
            <a:spLocks noGrp="1"/>
          </p:cNvSpPr>
          <p:nvPr>
            <p:ph type="title"/>
          </p:nvPr>
        </p:nvSpPr>
        <p:spPr/>
        <p:txBody>
          <a:bodyPr/>
          <a:lstStyle/>
          <a:p>
            <a:r>
              <a:rPr lang="en-US" dirty="0"/>
              <a:t>ACCESS TO CLINICAL TRIALS FOR VETERANS</a:t>
            </a:r>
          </a:p>
        </p:txBody>
      </p:sp>
      <p:sp>
        <p:nvSpPr>
          <p:cNvPr id="3" name="Content Placeholder 2">
            <a:extLst>
              <a:ext uri="{FF2B5EF4-FFF2-40B4-BE49-F238E27FC236}">
                <a16:creationId xmlns:a16="http://schemas.microsoft.com/office/drawing/2014/main" id="{B727FE52-DCCA-4775-8881-696A1DDB6294}"/>
              </a:ext>
            </a:extLst>
          </p:cNvPr>
          <p:cNvSpPr>
            <a:spLocks noGrp="1"/>
          </p:cNvSpPr>
          <p:nvPr>
            <p:ph idx="1"/>
          </p:nvPr>
        </p:nvSpPr>
        <p:spPr>
          <a:xfrm>
            <a:off x="457200" y="1280897"/>
            <a:ext cx="8229600" cy="4190513"/>
          </a:xfrm>
        </p:spPr>
        <p:txBody>
          <a:bodyPr>
            <a:normAutofit fontScale="92500" lnSpcReduction="10000"/>
          </a:bodyPr>
          <a:lstStyle/>
          <a:p>
            <a:r>
              <a:rPr lang="en-US" dirty="0"/>
              <a:t>ORD initiative started in 2018 </a:t>
            </a:r>
          </a:p>
          <a:p>
            <a:endParaRPr lang="en-US" dirty="0"/>
          </a:p>
          <a:p>
            <a:r>
              <a:rPr lang="en-US" dirty="0"/>
              <a:t>Goal: To streamline start-up process for high quality, multi-site industry clinical trials within VHA healthcare system</a:t>
            </a:r>
          </a:p>
          <a:p>
            <a:endParaRPr lang="en-US" dirty="0"/>
          </a:p>
          <a:p>
            <a:r>
              <a:rPr lang="en-US" dirty="0"/>
              <a:t>ORD’s Partnered Research Program</a:t>
            </a:r>
          </a:p>
          <a:p>
            <a:pPr lvl="1"/>
            <a:r>
              <a:rPr lang="en-US" dirty="0"/>
              <a:t>Central non-disclosure agreement – signed by CRADO</a:t>
            </a:r>
          </a:p>
          <a:p>
            <a:pPr lvl="1"/>
            <a:r>
              <a:rPr lang="en-US" dirty="0"/>
              <a:t>Work with sponsor on receiving protocol &amp; distributing to interested parties</a:t>
            </a:r>
          </a:p>
          <a:p>
            <a:pPr lvl="1"/>
            <a:r>
              <a:rPr lang="en-US" dirty="0"/>
              <a:t>Work with VA non-profit corporations on multi-site CRADA</a:t>
            </a:r>
          </a:p>
          <a:p>
            <a:pPr lvl="1"/>
            <a:r>
              <a:rPr lang="en-US" dirty="0"/>
              <a:t>Coordinate with VA Central IRB</a:t>
            </a:r>
          </a:p>
        </p:txBody>
      </p:sp>
      <p:sp>
        <p:nvSpPr>
          <p:cNvPr id="4" name="TextBox 3">
            <a:extLst>
              <a:ext uri="{FF2B5EF4-FFF2-40B4-BE49-F238E27FC236}">
                <a16:creationId xmlns:a16="http://schemas.microsoft.com/office/drawing/2014/main" id="{1C24BC6F-43EA-4420-9174-EEAEEA204C5B}"/>
              </a:ext>
            </a:extLst>
          </p:cNvPr>
          <p:cNvSpPr txBox="1"/>
          <p:nvPr/>
        </p:nvSpPr>
        <p:spPr>
          <a:xfrm>
            <a:off x="457200" y="5456420"/>
            <a:ext cx="8012243" cy="830997"/>
          </a:xfrm>
          <a:prstGeom prst="rect">
            <a:avLst/>
          </a:prstGeom>
          <a:noFill/>
        </p:spPr>
        <p:txBody>
          <a:bodyPr wrap="square" rtlCol="0">
            <a:spAutoFit/>
          </a:bodyPr>
          <a:lstStyle/>
          <a:p>
            <a:pPr algn="ctr"/>
            <a:r>
              <a:rPr lang="en-US" sz="2400" dirty="0">
                <a:solidFill>
                  <a:srgbClr val="FF0000"/>
                </a:solidFill>
              </a:rPr>
              <a:t>ORD is actively working with industry to provide info on</a:t>
            </a:r>
          </a:p>
          <a:p>
            <a:pPr algn="ctr"/>
            <a:r>
              <a:rPr lang="en-US" sz="2400" dirty="0">
                <a:solidFill>
                  <a:srgbClr val="FF0000"/>
                </a:solidFill>
              </a:rPr>
              <a:t>VA research capabilities, processes and VA sites</a:t>
            </a:r>
          </a:p>
        </p:txBody>
      </p:sp>
      <p:sp>
        <p:nvSpPr>
          <p:cNvPr id="5" name="TextBox 4">
            <a:extLst>
              <a:ext uri="{FF2B5EF4-FFF2-40B4-BE49-F238E27FC236}">
                <a16:creationId xmlns:a16="http://schemas.microsoft.com/office/drawing/2014/main" id="{0D7D0FCB-DA47-4EC0-9EC8-CCF77A9EF702}"/>
              </a:ext>
            </a:extLst>
          </p:cNvPr>
          <p:cNvSpPr txBox="1"/>
          <p:nvPr/>
        </p:nvSpPr>
        <p:spPr>
          <a:xfrm>
            <a:off x="8574374" y="6310168"/>
            <a:ext cx="464695" cy="369332"/>
          </a:xfrm>
          <a:prstGeom prst="rect">
            <a:avLst/>
          </a:prstGeom>
          <a:noFill/>
        </p:spPr>
        <p:txBody>
          <a:bodyPr wrap="square" rtlCol="0">
            <a:spAutoFit/>
          </a:bodyPr>
          <a:lstStyle/>
          <a:p>
            <a:fld id="{625998D6-D22C-4664-9FB9-A108EE308D6D}" type="slidenum">
              <a:rPr lang="en-US" smtClean="0"/>
              <a:t>10</a:t>
            </a:fld>
            <a:endParaRPr lang="en-US" dirty="0"/>
          </a:p>
        </p:txBody>
      </p:sp>
    </p:spTree>
    <p:extLst>
      <p:ext uri="{BB962C8B-B14F-4D97-AF65-F5344CB8AC3E}">
        <p14:creationId xmlns:p14="http://schemas.microsoft.com/office/powerpoint/2010/main" val="3610726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642A-D48A-4EB9-B68A-85BF4554BE9D}"/>
              </a:ext>
            </a:extLst>
          </p:cNvPr>
          <p:cNvSpPr>
            <a:spLocks noGrp="1"/>
          </p:cNvSpPr>
          <p:nvPr>
            <p:ph type="title"/>
          </p:nvPr>
        </p:nvSpPr>
        <p:spPr/>
        <p:txBody>
          <a:bodyPr/>
          <a:lstStyle/>
          <a:p>
            <a:r>
              <a:rPr lang="en-US" dirty="0"/>
              <a:t>INPATIENT</a:t>
            </a:r>
          </a:p>
        </p:txBody>
      </p:sp>
      <p:sp>
        <p:nvSpPr>
          <p:cNvPr id="4" name="TextBox 3">
            <a:extLst>
              <a:ext uri="{FF2B5EF4-FFF2-40B4-BE49-F238E27FC236}">
                <a16:creationId xmlns:a16="http://schemas.microsoft.com/office/drawing/2014/main" id="{F9F3B34F-7BB4-41A0-84AF-9EDEAF208092}"/>
              </a:ext>
            </a:extLst>
          </p:cNvPr>
          <p:cNvSpPr txBox="1"/>
          <p:nvPr/>
        </p:nvSpPr>
        <p:spPr>
          <a:xfrm>
            <a:off x="8709284" y="6310168"/>
            <a:ext cx="434715" cy="369332"/>
          </a:xfrm>
          <a:prstGeom prst="rect">
            <a:avLst/>
          </a:prstGeom>
          <a:noFill/>
        </p:spPr>
        <p:txBody>
          <a:bodyPr wrap="square" rtlCol="0">
            <a:spAutoFit/>
          </a:bodyPr>
          <a:lstStyle/>
          <a:p>
            <a:fld id="{B914344B-9D5C-4397-8143-BF1004180692}" type="slidenum">
              <a:rPr lang="en-US" smtClean="0"/>
              <a:t>11</a:t>
            </a:fld>
            <a:endParaRPr lang="en-US" dirty="0"/>
          </a:p>
        </p:txBody>
      </p:sp>
      <p:pic>
        <p:nvPicPr>
          <p:cNvPr id="6" name="Picture 5">
            <a:extLst>
              <a:ext uri="{FF2B5EF4-FFF2-40B4-BE49-F238E27FC236}">
                <a16:creationId xmlns:a16="http://schemas.microsoft.com/office/drawing/2014/main" id="{B992E8A9-928C-4DDB-958E-CD1511A35A77}"/>
              </a:ext>
            </a:extLst>
          </p:cNvPr>
          <p:cNvPicPr>
            <a:picLocks noChangeAspect="1"/>
          </p:cNvPicPr>
          <p:nvPr/>
        </p:nvPicPr>
        <p:blipFill>
          <a:blip r:embed="rId2"/>
          <a:stretch>
            <a:fillRect/>
          </a:stretch>
        </p:blipFill>
        <p:spPr>
          <a:xfrm>
            <a:off x="720360" y="1267624"/>
            <a:ext cx="7635364" cy="4772289"/>
          </a:xfrm>
          <a:prstGeom prst="rect">
            <a:avLst/>
          </a:prstGeom>
        </p:spPr>
      </p:pic>
    </p:spTree>
    <p:extLst>
      <p:ext uri="{BB962C8B-B14F-4D97-AF65-F5344CB8AC3E}">
        <p14:creationId xmlns:p14="http://schemas.microsoft.com/office/powerpoint/2010/main" val="2509230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0007-CB50-4873-B87A-4902B36B2E19}"/>
              </a:ext>
            </a:extLst>
          </p:cNvPr>
          <p:cNvSpPr>
            <a:spLocks noGrp="1"/>
          </p:cNvSpPr>
          <p:nvPr>
            <p:ph type="title"/>
          </p:nvPr>
        </p:nvSpPr>
        <p:spPr/>
        <p:txBody>
          <a:bodyPr/>
          <a:lstStyle/>
          <a:p>
            <a:r>
              <a:rPr lang="en-US" dirty="0"/>
              <a:t>OUTPATIENT</a:t>
            </a:r>
          </a:p>
        </p:txBody>
      </p:sp>
      <p:pic>
        <p:nvPicPr>
          <p:cNvPr id="4" name="Picture 3">
            <a:extLst>
              <a:ext uri="{FF2B5EF4-FFF2-40B4-BE49-F238E27FC236}">
                <a16:creationId xmlns:a16="http://schemas.microsoft.com/office/drawing/2014/main" id="{7E57F25D-4DDD-45CC-9AA7-E0376A25D16E}"/>
              </a:ext>
            </a:extLst>
          </p:cNvPr>
          <p:cNvPicPr>
            <a:picLocks noChangeAspect="1"/>
          </p:cNvPicPr>
          <p:nvPr/>
        </p:nvPicPr>
        <p:blipFill>
          <a:blip r:embed="rId2"/>
          <a:stretch>
            <a:fillRect/>
          </a:stretch>
        </p:blipFill>
        <p:spPr>
          <a:xfrm>
            <a:off x="617483" y="1208690"/>
            <a:ext cx="7909034" cy="4823506"/>
          </a:xfrm>
          <a:prstGeom prst="rect">
            <a:avLst/>
          </a:prstGeom>
        </p:spPr>
      </p:pic>
      <p:sp>
        <p:nvSpPr>
          <p:cNvPr id="3" name="Rectangle 2">
            <a:extLst>
              <a:ext uri="{FF2B5EF4-FFF2-40B4-BE49-F238E27FC236}">
                <a16:creationId xmlns:a16="http://schemas.microsoft.com/office/drawing/2014/main" id="{2EE7693F-D9DF-472A-A25F-CA1B8CE3764F}"/>
              </a:ext>
            </a:extLst>
          </p:cNvPr>
          <p:cNvSpPr/>
          <p:nvPr/>
        </p:nvSpPr>
        <p:spPr>
          <a:xfrm>
            <a:off x="8686800" y="6398696"/>
            <a:ext cx="418704" cy="369332"/>
          </a:xfrm>
          <a:prstGeom prst="rect">
            <a:avLst/>
          </a:prstGeom>
        </p:spPr>
        <p:txBody>
          <a:bodyPr wrap="none">
            <a:spAutoFit/>
          </a:bodyPr>
          <a:lstStyle/>
          <a:p>
            <a:fld id="{70E34F7D-4403-4DCB-A17F-24C595EB6281}" type="slidenum">
              <a:rPr lang="en-US" smtClean="0"/>
              <a:t>12</a:t>
            </a:fld>
            <a:endParaRPr lang="en-US" dirty="0"/>
          </a:p>
        </p:txBody>
      </p:sp>
    </p:spTree>
    <p:extLst>
      <p:ext uri="{BB962C8B-B14F-4D97-AF65-F5344CB8AC3E}">
        <p14:creationId xmlns:p14="http://schemas.microsoft.com/office/powerpoint/2010/main" val="4219325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642A-D48A-4EB9-B68A-85BF4554BE9D}"/>
              </a:ext>
            </a:extLst>
          </p:cNvPr>
          <p:cNvSpPr>
            <a:spLocks noGrp="1"/>
          </p:cNvSpPr>
          <p:nvPr>
            <p:ph type="title"/>
          </p:nvPr>
        </p:nvSpPr>
        <p:spPr/>
        <p:txBody>
          <a:bodyPr/>
          <a:lstStyle/>
          <a:p>
            <a:r>
              <a:rPr lang="en-US" dirty="0"/>
              <a:t>MAP OF CURRENT RESEARCH ACTIVITIES.</a:t>
            </a:r>
          </a:p>
        </p:txBody>
      </p:sp>
      <p:sp>
        <p:nvSpPr>
          <p:cNvPr id="4" name="TextBox 3">
            <a:extLst>
              <a:ext uri="{FF2B5EF4-FFF2-40B4-BE49-F238E27FC236}">
                <a16:creationId xmlns:a16="http://schemas.microsoft.com/office/drawing/2014/main" id="{F9F3B34F-7BB4-41A0-84AF-9EDEAF208092}"/>
              </a:ext>
            </a:extLst>
          </p:cNvPr>
          <p:cNvSpPr txBox="1"/>
          <p:nvPr/>
        </p:nvSpPr>
        <p:spPr>
          <a:xfrm>
            <a:off x="8709284" y="6310168"/>
            <a:ext cx="434715" cy="369332"/>
          </a:xfrm>
          <a:prstGeom prst="rect">
            <a:avLst/>
          </a:prstGeom>
          <a:noFill/>
        </p:spPr>
        <p:txBody>
          <a:bodyPr wrap="square" rtlCol="0">
            <a:spAutoFit/>
          </a:bodyPr>
          <a:lstStyle/>
          <a:p>
            <a:fld id="{B914344B-9D5C-4397-8143-BF1004180692}" type="slidenum">
              <a:rPr lang="en-US" smtClean="0"/>
              <a:t>13</a:t>
            </a:fld>
            <a:endParaRPr lang="en-US" dirty="0"/>
          </a:p>
        </p:txBody>
      </p:sp>
      <p:pic>
        <p:nvPicPr>
          <p:cNvPr id="5" name="Picture 4">
            <a:extLst>
              <a:ext uri="{FF2B5EF4-FFF2-40B4-BE49-F238E27FC236}">
                <a16:creationId xmlns:a16="http://schemas.microsoft.com/office/drawing/2014/main" id="{FEB7C5CA-2B61-4328-B34B-6030CE6D16A1}"/>
              </a:ext>
            </a:extLst>
          </p:cNvPr>
          <p:cNvPicPr>
            <a:picLocks noChangeAspect="1"/>
          </p:cNvPicPr>
          <p:nvPr/>
        </p:nvPicPr>
        <p:blipFill>
          <a:blip r:embed="rId2"/>
          <a:stretch>
            <a:fillRect/>
          </a:stretch>
        </p:blipFill>
        <p:spPr>
          <a:xfrm>
            <a:off x="654269" y="1198179"/>
            <a:ext cx="7835462" cy="4263320"/>
          </a:xfrm>
          <a:prstGeom prst="rect">
            <a:avLst/>
          </a:prstGeom>
        </p:spPr>
      </p:pic>
    </p:spTree>
    <p:extLst>
      <p:ext uri="{BB962C8B-B14F-4D97-AF65-F5344CB8AC3E}">
        <p14:creationId xmlns:p14="http://schemas.microsoft.com/office/powerpoint/2010/main" val="3506391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E269E-DD08-4549-9F94-64172B906EF6}"/>
              </a:ext>
            </a:extLst>
          </p:cNvPr>
          <p:cNvSpPr>
            <a:spLocks noGrp="1"/>
          </p:cNvSpPr>
          <p:nvPr>
            <p:ph type="title"/>
          </p:nvPr>
        </p:nvSpPr>
        <p:spPr/>
        <p:txBody>
          <a:bodyPr/>
          <a:lstStyle/>
          <a:p>
            <a:r>
              <a:rPr lang="en-US" dirty="0"/>
              <a:t>INDUSTRY-SPONSORED TRIALS FOR COVID-19</a:t>
            </a:r>
          </a:p>
        </p:txBody>
      </p:sp>
      <p:sp>
        <p:nvSpPr>
          <p:cNvPr id="3" name="Content Placeholder 2">
            <a:extLst>
              <a:ext uri="{FF2B5EF4-FFF2-40B4-BE49-F238E27FC236}">
                <a16:creationId xmlns:a16="http://schemas.microsoft.com/office/drawing/2014/main" id="{FDA513F5-C846-4FE1-94B0-5D37B411E26F}"/>
              </a:ext>
            </a:extLst>
          </p:cNvPr>
          <p:cNvSpPr>
            <a:spLocks noGrp="1"/>
          </p:cNvSpPr>
          <p:nvPr>
            <p:ph idx="1"/>
          </p:nvPr>
        </p:nvSpPr>
        <p:spPr>
          <a:xfrm>
            <a:off x="457200" y="1676450"/>
            <a:ext cx="8229600" cy="4424547"/>
          </a:xfrm>
        </p:spPr>
        <p:txBody>
          <a:bodyPr>
            <a:normAutofit fontScale="92500"/>
          </a:bodyPr>
          <a:lstStyle/>
          <a:p>
            <a:r>
              <a:rPr lang="en-US" dirty="0"/>
              <a:t>Gilead/</a:t>
            </a:r>
            <a:r>
              <a:rPr lang="en-US" dirty="0" err="1"/>
              <a:t>remdesivir</a:t>
            </a:r>
            <a:r>
              <a:rPr lang="en-US" dirty="0"/>
              <a:t> – model CRADA and other documents available; </a:t>
            </a:r>
          </a:p>
          <a:p>
            <a:pPr lvl="1"/>
            <a:r>
              <a:rPr lang="en-US" dirty="0"/>
              <a:t>1 VAMC enrolling; ORD has provided other sites to consider </a:t>
            </a:r>
          </a:p>
          <a:p>
            <a:r>
              <a:rPr lang="en-US" dirty="0"/>
              <a:t>Regeneron/</a:t>
            </a:r>
            <a:r>
              <a:rPr lang="en-US" dirty="0" err="1"/>
              <a:t>Kevzara</a:t>
            </a:r>
            <a:r>
              <a:rPr lang="en-US" dirty="0"/>
              <a:t> (IL-6 inhibitor) – agreement &amp; process for commercial IRB established; </a:t>
            </a:r>
          </a:p>
          <a:p>
            <a:pPr lvl="1"/>
            <a:r>
              <a:rPr lang="en-US" dirty="0"/>
              <a:t>1 VAMC enrolling; ORD has provided other sites to consider</a:t>
            </a:r>
          </a:p>
          <a:p>
            <a:r>
              <a:rPr lang="en-US" dirty="0"/>
              <a:t>Roche/</a:t>
            </a:r>
            <a:r>
              <a:rPr lang="en-US" dirty="0" err="1"/>
              <a:t>Actemra</a:t>
            </a:r>
            <a:r>
              <a:rPr lang="en-US" dirty="0"/>
              <a:t> (Ph III-IL6 inhibitor) – work with CRO</a:t>
            </a:r>
          </a:p>
          <a:p>
            <a:pPr lvl="1"/>
            <a:r>
              <a:rPr lang="en-US" dirty="0"/>
              <a:t>1 VAMC enrolling; ORD has provided other sites to consider</a:t>
            </a:r>
          </a:p>
          <a:p>
            <a:r>
              <a:rPr lang="en-US" dirty="0"/>
              <a:t>11 other companies about trials </a:t>
            </a:r>
          </a:p>
          <a:p>
            <a:pPr lvl="1"/>
            <a:r>
              <a:rPr lang="en-US" dirty="0"/>
              <a:t>Information under non-disclosure agreement</a:t>
            </a:r>
          </a:p>
          <a:p>
            <a:pPr lvl="1"/>
            <a:r>
              <a:rPr lang="en-US" dirty="0"/>
              <a:t>VA sites indicating interest shared with sponsors </a:t>
            </a:r>
          </a:p>
        </p:txBody>
      </p:sp>
      <p:sp>
        <p:nvSpPr>
          <p:cNvPr id="4" name="TextBox 3">
            <a:extLst>
              <a:ext uri="{FF2B5EF4-FFF2-40B4-BE49-F238E27FC236}">
                <a16:creationId xmlns:a16="http://schemas.microsoft.com/office/drawing/2014/main" id="{950EB045-299D-4BFF-91F3-88E210ACC4EF}"/>
              </a:ext>
            </a:extLst>
          </p:cNvPr>
          <p:cNvSpPr txBox="1"/>
          <p:nvPr/>
        </p:nvSpPr>
        <p:spPr>
          <a:xfrm>
            <a:off x="8709284" y="6310168"/>
            <a:ext cx="434715" cy="369332"/>
          </a:xfrm>
          <a:prstGeom prst="rect">
            <a:avLst/>
          </a:prstGeom>
          <a:noFill/>
        </p:spPr>
        <p:txBody>
          <a:bodyPr wrap="square" rtlCol="0">
            <a:spAutoFit/>
          </a:bodyPr>
          <a:lstStyle/>
          <a:p>
            <a:fld id="{2A6485F4-2A5D-480D-8CB4-51A5CC143130}" type="slidenum">
              <a:rPr lang="en-US" smtClean="0"/>
              <a:t>14</a:t>
            </a:fld>
            <a:endParaRPr lang="en-US" dirty="0"/>
          </a:p>
        </p:txBody>
      </p:sp>
    </p:spTree>
    <p:extLst>
      <p:ext uri="{BB962C8B-B14F-4D97-AF65-F5344CB8AC3E}">
        <p14:creationId xmlns:p14="http://schemas.microsoft.com/office/powerpoint/2010/main" val="1606478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7566-AC99-4910-806E-5867FF29E419}"/>
              </a:ext>
            </a:extLst>
          </p:cNvPr>
          <p:cNvSpPr>
            <a:spLocks noGrp="1"/>
          </p:cNvSpPr>
          <p:nvPr>
            <p:ph type="title"/>
          </p:nvPr>
        </p:nvSpPr>
        <p:spPr/>
        <p:txBody>
          <a:bodyPr/>
          <a:lstStyle/>
          <a:p>
            <a:r>
              <a:rPr lang="en-US" dirty="0"/>
              <a:t>SITE SELECTION PROCESS</a:t>
            </a:r>
          </a:p>
        </p:txBody>
      </p:sp>
      <p:sp>
        <p:nvSpPr>
          <p:cNvPr id="3" name="Content Placeholder 2">
            <a:extLst>
              <a:ext uri="{FF2B5EF4-FFF2-40B4-BE49-F238E27FC236}">
                <a16:creationId xmlns:a16="http://schemas.microsoft.com/office/drawing/2014/main" id="{2411683B-66AC-4239-9C09-AC0379CE855B}"/>
              </a:ext>
            </a:extLst>
          </p:cNvPr>
          <p:cNvSpPr>
            <a:spLocks noGrp="1"/>
          </p:cNvSpPr>
          <p:nvPr>
            <p:ph idx="1"/>
          </p:nvPr>
        </p:nvSpPr>
        <p:spPr/>
        <p:txBody>
          <a:bodyPr>
            <a:normAutofit fontScale="92500" lnSpcReduction="10000"/>
          </a:bodyPr>
          <a:lstStyle/>
          <a:p>
            <a:r>
              <a:rPr lang="en-US" dirty="0"/>
              <a:t>ORD submits list of interested sites &amp; investigators to sponsor</a:t>
            </a:r>
          </a:p>
          <a:p>
            <a:endParaRPr lang="en-US" dirty="0"/>
          </a:p>
          <a:p>
            <a:r>
              <a:rPr lang="en-US" dirty="0"/>
              <a:t>Industry sponsor ultimately decides which sites to include</a:t>
            </a:r>
          </a:p>
          <a:p>
            <a:endParaRPr lang="en-US" dirty="0"/>
          </a:p>
          <a:p>
            <a:r>
              <a:rPr lang="en-US" dirty="0"/>
              <a:t>Key factors:</a:t>
            </a:r>
          </a:p>
          <a:p>
            <a:pPr lvl="1"/>
            <a:r>
              <a:rPr lang="en-US" dirty="0"/>
              <a:t>PI/site experience in clinical trials</a:t>
            </a:r>
          </a:p>
          <a:p>
            <a:pPr lvl="1"/>
            <a:r>
              <a:rPr lang="en-US" dirty="0"/>
              <a:t>Ability to start quickly – including IRB, CRADA &amp; hiring </a:t>
            </a:r>
          </a:p>
          <a:p>
            <a:pPr lvl="1"/>
            <a:r>
              <a:rPr lang="en-US" dirty="0"/>
              <a:t>Patient population</a:t>
            </a:r>
          </a:p>
          <a:p>
            <a:pPr lvl="1"/>
            <a:r>
              <a:rPr lang="en-US" dirty="0"/>
              <a:t>Monitoring access / study compliance</a:t>
            </a:r>
          </a:p>
          <a:p>
            <a:pPr lvl="1"/>
            <a:r>
              <a:rPr lang="en-US" dirty="0"/>
              <a:t>Local infrastructure (e.g., pharmacy, clinical space, etc.)</a:t>
            </a:r>
          </a:p>
          <a:p>
            <a:pPr lvl="1"/>
            <a:r>
              <a:rPr lang="en-US" dirty="0"/>
              <a:t>VA non-profit corporation  </a:t>
            </a:r>
          </a:p>
        </p:txBody>
      </p:sp>
      <p:sp>
        <p:nvSpPr>
          <p:cNvPr id="4" name="TextBox 3">
            <a:extLst>
              <a:ext uri="{FF2B5EF4-FFF2-40B4-BE49-F238E27FC236}">
                <a16:creationId xmlns:a16="http://schemas.microsoft.com/office/drawing/2014/main" id="{89120005-FD3B-4ECC-9EFA-2FFD9D125006}"/>
              </a:ext>
            </a:extLst>
          </p:cNvPr>
          <p:cNvSpPr txBox="1"/>
          <p:nvPr/>
        </p:nvSpPr>
        <p:spPr>
          <a:xfrm>
            <a:off x="8686800" y="6310168"/>
            <a:ext cx="457200" cy="369332"/>
          </a:xfrm>
          <a:prstGeom prst="rect">
            <a:avLst/>
          </a:prstGeom>
          <a:noFill/>
        </p:spPr>
        <p:txBody>
          <a:bodyPr wrap="square" rtlCol="0">
            <a:spAutoFit/>
          </a:bodyPr>
          <a:lstStyle/>
          <a:p>
            <a:fld id="{98FF2A67-3CC6-48BC-B814-BD9865219665}" type="slidenum">
              <a:rPr lang="en-US" smtClean="0"/>
              <a:t>15</a:t>
            </a:fld>
            <a:endParaRPr lang="en-US" dirty="0"/>
          </a:p>
        </p:txBody>
      </p:sp>
    </p:spTree>
    <p:extLst>
      <p:ext uri="{BB962C8B-B14F-4D97-AF65-F5344CB8AC3E}">
        <p14:creationId xmlns:p14="http://schemas.microsoft.com/office/powerpoint/2010/main" val="2741465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9FA2-0C4C-47C7-86D2-A60EBE375331}"/>
              </a:ext>
            </a:extLst>
          </p:cNvPr>
          <p:cNvSpPr>
            <a:spLocks noGrp="1"/>
          </p:cNvSpPr>
          <p:nvPr>
            <p:ph type="title"/>
          </p:nvPr>
        </p:nvSpPr>
        <p:spPr/>
        <p:txBody>
          <a:bodyPr/>
          <a:lstStyle/>
          <a:p>
            <a:r>
              <a:rPr lang="en-US" dirty="0"/>
              <a:t>VA COOPERATIVE STUDY #2027</a:t>
            </a:r>
          </a:p>
        </p:txBody>
      </p:sp>
      <p:sp>
        <p:nvSpPr>
          <p:cNvPr id="3" name="Content Placeholder 2">
            <a:extLst>
              <a:ext uri="{FF2B5EF4-FFF2-40B4-BE49-F238E27FC236}">
                <a16:creationId xmlns:a16="http://schemas.microsoft.com/office/drawing/2014/main" id="{EDDA12D9-5B80-4A66-8B21-59709A602602}"/>
              </a:ext>
            </a:extLst>
          </p:cNvPr>
          <p:cNvSpPr>
            <a:spLocks noGrp="1"/>
          </p:cNvSpPr>
          <p:nvPr>
            <p:ph idx="1"/>
          </p:nvPr>
        </p:nvSpPr>
        <p:spPr/>
        <p:txBody>
          <a:bodyPr>
            <a:normAutofit/>
          </a:bodyPr>
          <a:lstStyle/>
          <a:p>
            <a:r>
              <a:rPr lang="en-US" dirty="0"/>
              <a:t>Randomized, Placebo-Controlled Trial to Evaluate the Efficacy of Hydroxychloroquine to Prevent SARS-CoV-2 Infection in Exposed Persons</a:t>
            </a:r>
          </a:p>
          <a:p>
            <a:endParaRPr lang="en-US" dirty="0"/>
          </a:p>
          <a:p>
            <a:r>
              <a:rPr lang="en-US" dirty="0"/>
              <a:t>Study proponents: Sanjay Mehta, MD, Davey Smith, MD MAS VA San Diego HCS</a:t>
            </a:r>
          </a:p>
          <a:p>
            <a:pPr lvl="1"/>
            <a:r>
              <a:rPr lang="en-US" dirty="0"/>
              <a:t>CSP Coordinating Centers: West Haven, Albuquerque</a:t>
            </a:r>
          </a:p>
          <a:p>
            <a:pPr lvl="1"/>
            <a:endParaRPr lang="en-US" dirty="0"/>
          </a:p>
          <a:p>
            <a:r>
              <a:rPr lang="en-US" dirty="0"/>
              <a:t>LOI received Feb 2020; currently in planning</a:t>
            </a:r>
          </a:p>
          <a:p>
            <a:endParaRPr lang="en-US" dirty="0"/>
          </a:p>
          <a:p>
            <a:endParaRPr lang="en-US" dirty="0"/>
          </a:p>
          <a:p>
            <a:endParaRPr lang="en-US" dirty="0"/>
          </a:p>
        </p:txBody>
      </p:sp>
      <p:sp>
        <p:nvSpPr>
          <p:cNvPr id="4" name="TextBox 3">
            <a:extLst>
              <a:ext uri="{FF2B5EF4-FFF2-40B4-BE49-F238E27FC236}">
                <a16:creationId xmlns:a16="http://schemas.microsoft.com/office/drawing/2014/main" id="{1D668737-24B5-479E-95BB-96C0FC97575A}"/>
              </a:ext>
            </a:extLst>
          </p:cNvPr>
          <p:cNvSpPr txBox="1"/>
          <p:nvPr/>
        </p:nvSpPr>
        <p:spPr>
          <a:xfrm>
            <a:off x="8709284" y="6310168"/>
            <a:ext cx="434715" cy="369332"/>
          </a:xfrm>
          <a:prstGeom prst="rect">
            <a:avLst/>
          </a:prstGeom>
          <a:noFill/>
        </p:spPr>
        <p:txBody>
          <a:bodyPr wrap="square" rtlCol="0">
            <a:spAutoFit/>
          </a:bodyPr>
          <a:lstStyle/>
          <a:p>
            <a:fld id="{66A18C60-8935-4420-BD83-7D7ABE94AA98}" type="slidenum">
              <a:rPr lang="en-US" smtClean="0"/>
              <a:t>16</a:t>
            </a:fld>
            <a:endParaRPr lang="en-US" dirty="0"/>
          </a:p>
        </p:txBody>
      </p:sp>
    </p:spTree>
    <p:extLst>
      <p:ext uri="{BB962C8B-B14F-4D97-AF65-F5344CB8AC3E}">
        <p14:creationId xmlns:p14="http://schemas.microsoft.com/office/powerpoint/2010/main" val="2264519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F3B72A-3BC6-4C5E-9891-95DB50DFB1ED}"/>
              </a:ext>
            </a:extLst>
          </p:cNvPr>
          <p:cNvSpPr>
            <a:spLocks noGrp="1"/>
          </p:cNvSpPr>
          <p:nvPr>
            <p:ph type="title"/>
          </p:nvPr>
        </p:nvSpPr>
        <p:spPr>
          <a:xfrm>
            <a:off x="1017983" y="1790703"/>
            <a:ext cx="7148513" cy="2514597"/>
          </a:xfrm>
        </p:spPr>
        <p:txBody>
          <a:bodyPr vert="horz" lIns="91440" tIns="45720" rIns="91440" bIns="45720" rtlCol="0" anchor="b">
            <a:normAutofit/>
          </a:bodyPr>
          <a:lstStyle/>
          <a:p>
            <a:pPr algn="ctr" defTabSz="914400">
              <a:lnSpc>
                <a:spcPct val="90000"/>
              </a:lnSpc>
            </a:pPr>
            <a:r>
              <a:rPr lang="en-US" sz="5400" kern="1200" dirty="0">
                <a:solidFill>
                  <a:schemeClr val="tx1"/>
                </a:solidFill>
                <a:latin typeface="+mj-lt"/>
                <a:ea typeface="+mj-ea"/>
                <a:cs typeface="+mj-cs"/>
              </a:rPr>
              <a:t>Regulatory UPDATES FOR VA RESEARCH on COVID-19</a:t>
            </a:r>
          </a:p>
        </p:txBody>
      </p:sp>
      <p:sp>
        <p:nvSpPr>
          <p:cNvPr id="5" name="Text Placeholder 4">
            <a:extLst>
              <a:ext uri="{FF2B5EF4-FFF2-40B4-BE49-F238E27FC236}">
                <a16:creationId xmlns:a16="http://schemas.microsoft.com/office/drawing/2014/main" id="{E4589C6E-AE62-4707-9093-837874FB3182}"/>
              </a:ext>
            </a:extLst>
          </p:cNvPr>
          <p:cNvSpPr>
            <a:spLocks noGrp="1"/>
          </p:cNvSpPr>
          <p:nvPr>
            <p:ph type="body" idx="1"/>
          </p:nvPr>
        </p:nvSpPr>
        <p:spPr>
          <a:xfrm>
            <a:off x="997743" y="4305300"/>
            <a:ext cx="7188994" cy="1454150"/>
          </a:xfrm>
        </p:spPr>
        <p:txBody>
          <a:bodyPr vert="horz" lIns="91440" tIns="45720" rIns="91440" bIns="45720" rtlCol="0">
            <a:normAutofit/>
          </a:bodyPr>
          <a:lstStyle/>
          <a:p>
            <a:pPr algn="ctr" defTabSz="914400">
              <a:lnSpc>
                <a:spcPct val="90000"/>
              </a:lnSpc>
              <a:spcBef>
                <a:spcPts val="1000"/>
              </a:spcBef>
            </a:pPr>
            <a:endParaRPr lang="en-US" sz="2800" kern="1200" dirty="0">
              <a:solidFill>
                <a:schemeClr val="tx1"/>
              </a:solidFill>
              <a:latin typeface="+mn-lt"/>
              <a:ea typeface="+mn-ea"/>
              <a:cs typeface="+mn-cs"/>
            </a:endParaRPr>
          </a:p>
        </p:txBody>
      </p:sp>
      <p:sp>
        <p:nvSpPr>
          <p:cNvPr id="6" name="TextBox 5">
            <a:extLst>
              <a:ext uri="{FF2B5EF4-FFF2-40B4-BE49-F238E27FC236}">
                <a16:creationId xmlns:a16="http://schemas.microsoft.com/office/drawing/2014/main" id="{28D18845-6224-4B16-8AC7-4D54E0B96FE1}"/>
              </a:ext>
            </a:extLst>
          </p:cNvPr>
          <p:cNvSpPr txBox="1"/>
          <p:nvPr/>
        </p:nvSpPr>
        <p:spPr>
          <a:xfrm>
            <a:off x="8709284" y="6310168"/>
            <a:ext cx="434715" cy="369332"/>
          </a:xfrm>
          <a:prstGeom prst="rect">
            <a:avLst/>
          </a:prstGeom>
          <a:noFill/>
        </p:spPr>
        <p:txBody>
          <a:bodyPr wrap="square" rtlCol="0">
            <a:spAutoFit/>
          </a:bodyPr>
          <a:lstStyle/>
          <a:p>
            <a:fld id="{71E906A4-3F12-46CE-8D67-EE8DE0B93623}" type="slidenum">
              <a:rPr lang="en-US" smtClean="0"/>
              <a:t>17</a:t>
            </a:fld>
            <a:endParaRPr lang="en-US" dirty="0"/>
          </a:p>
        </p:txBody>
      </p:sp>
    </p:spTree>
    <p:extLst>
      <p:ext uri="{BB962C8B-B14F-4D97-AF65-F5344CB8AC3E}">
        <p14:creationId xmlns:p14="http://schemas.microsoft.com/office/powerpoint/2010/main" val="2131896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CBE2-D0D2-467A-AFD7-A11A4FCC6D01}"/>
              </a:ext>
            </a:extLst>
          </p:cNvPr>
          <p:cNvSpPr>
            <a:spLocks noGrp="1"/>
          </p:cNvSpPr>
          <p:nvPr>
            <p:ph type="title"/>
          </p:nvPr>
        </p:nvSpPr>
        <p:spPr/>
        <p:txBody>
          <a:bodyPr/>
          <a:lstStyle/>
          <a:p>
            <a:r>
              <a:rPr lang="en-US" dirty="0"/>
              <a:t>Research Regulatory</a:t>
            </a:r>
          </a:p>
        </p:txBody>
      </p:sp>
      <p:sp>
        <p:nvSpPr>
          <p:cNvPr id="3" name="Content Placeholder 2">
            <a:extLst>
              <a:ext uri="{FF2B5EF4-FFF2-40B4-BE49-F238E27FC236}">
                <a16:creationId xmlns:a16="http://schemas.microsoft.com/office/drawing/2014/main" id="{8398E8B8-CD37-4604-B6D0-05F2482D7A2E}"/>
              </a:ext>
            </a:extLst>
          </p:cNvPr>
          <p:cNvSpPr>
            <a:spLocks noGrp="1"/>
          </p:cNvSpPr>
          <p:nvPr>
            <p:ph idx="1"/>
          </p:nvPr>
        </p:nvSpPr>
        <p:spPr/>
        <p:txBody>
          <a:bodyPr/>
          <a:lstStyle/>
          <a:p>
            <a:r>
              <a:rPr lang="en-US" dirty="0"/>
              <a:t>Webinars</a:t>
            </a:r>
          </a:p>
          <a:p>
            <a:pPr lvl="1"/>
            <a:r>
              <a:rPr lang="en-US" dirty="0">
                <a:hlinkClick r:id="rId2"/>
              </a:rPr>
              <a:t>https://www.research.va.gov/programs/orppe/education/webinars/default.cfm</a:t>
            </a:r>
            <a:endParaRPr lang="en-US" dirty="0"/>
          </a:p>
          <a:p>
            <a:pPr lvl="1"/>
            <a:r>
              <a:rPr lang="en-US" dirty="0"/>
              <a:t>(also on ORD COVID-19 SharePoint site)</a:t>
            </a:r>
          </a:p>
          <a:p>
            <a:r>
              <a:rPr lang="en-US" dirty="0"/>
              <a:t>FAQ documents</a:t>
            </a:r>
          </a:p>
          <a:p>
            <a:pPr lvl="1"/>
            <a:r>
              <a:rPr lang="en-US" dirty="0">
                <a:hlinkClick r:id="rId3"/>
              </a:rPr>
              <a:t>https://dvagov.sharepoint.com/sites/vacovhacomm/admin/projects/covid19/SitePages/ORD-Communications.aspx</a:t>
            </a:r>
            <a:endParaRPr lang="en-US" dirty="0"/>
          </a:p>
          <a:p>
            <a:r>
              <a:rPr lang="en-US" dirty="0"/>
              <a:t>New Biosafety FAQs with yesterday’s ORD Newsletter</a:t>
            </a:r>
          </a:p>
          <a:p>
            <a:r>
              <a:rPr lang="en-US" dirty="0"/>
              <a:t>VHA Telehealth Memo</a:t>
            </a:r>
          </a:p>
        </p:txBody>
      </p:sp>
      <p:sp>
        <p:nvSpPr>
          <p:cNvPr id="4" name="TextBox 3">
            <a:extLst>
              <a:ext uri="{FF2B5EF4-FFF2-40B4-BE49-F238E27FC236}">
                <a16:creationId xmlns:a16="http://schemas.microsoft.com/office/drawing/2014/main" id="{A5F4A1BF-307C-4CF6-8534-B775A15870D2}"/>
              </a:ext>
            </a:extLst>
          </p:cNvPr>
          <p:cNvSpPr txBox="1"/>
          <p:nvPr/>
        </p:nvSpPr>
        <p:spPr>
          <a:xfrm>
            <a:off x="8709284" y="6310168"/>
            <a:ext cx="434715" cy="369332"/>
          </a:xfrm>
          <a:prstGeom prst="rect">
            <a:avLst/>
          </a:prstGeom>
          <a:noFill/>
        </p:spPr>
        <p:txBody>
          <a:bodyPr wrap="square" rtlCol="0">
            <a:spAutoFit/>
          </a:bodyPr>
          <a:lstStyle/>
          <a:p>
            <a:fld id="{1D865743-1CE4-4914-91F9-520A4884B0ED}" type="slidenum">
              <a:rPr lang="en-US" smtClean="0"/>
              <a:t>18</a:t>
            </a:fld>
            <a:endParaRPr lang="en-US" dirty="0"/>
          </a:p>
        </p:txBody>
      </p:sp>
    </p:spTree>
    <p:extLst>
      <p:ext uri="{BB962C8B-B14F-4D97-AF65-F5344CB8AC3E}">
        <p14:creationId xmlns:p14="http://schemas.microsoft.com/office/powerpoint/2010/main" val="343381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64C39-E284-4DB1-9168-D36960A72F34}"/>
              </a:ext>
            </a:extLst>
          </p:cNvPr>
          <p:cNvSpPr>
            <a:spLocks noGrp="1"/>
          </p:cNvSpPr>
          <p:nvPr>
            <p:ph type="title"/>
          </p:nvPr>
        </p:nvSpPr>
        <p:spPr/>
        <p:txBody>
          <a:bodyPr/>
          <a:lstStyle/>
          <a:p>
            <a:r>
              <a:rPr lang="en-US" dirty="0"/>
              <a:t>Expanded Access</a:t>
            </a:r>
          </a:p>
        </p:txBody>
      </p:sp>
      <p:sp>
        <p:nvSpPr>
          <p:cNvPr id="3" name="Content Placeholder 2">
            <a:extLst>
              <a:ext uri="{FF2B5EF4-FFF2-40B4-BE49-F238E27FC236}">
                <a16:creationId xmlns:a16="http://schemas.microsoft.com/office/drawing/2014/main" id="{5FA8B345-B87D-4290-BB02-A566207D634E}"/>
              </a:ext>
            </a:extLst>
          </p:cNvPr>
          <p:cNvSpPr>
            <a:spLocks noGrp="1"/>
          </p:cNvSpPr>
          <p:nvPr>
            <p:ph idx="1"/>
          </p:nvPr>
        </p:nvSpPr>
        <p:spPr/>
        <p:txBody>
          <a:bodyPr>
            <a:normAutofit/>
          </a:bodyPr>
          <a:lstStyle/>
          <a:p>
            <a:r>
              <a:rPr lang="en-US" dirty="0"/>
              <a:t>Convalescent plasma approved by FDA – </a:t>
            </a:r>
          </a:p>
          <a:p>
            <a:pPr lvl="1"/>
            <a:r>
              <a:rPr lang="en-US" dirty="0"/>
              <a:t>Emergency Use</a:t>
            </a:r>
          </a:p>
          <a:p>
            <a:pPr lvl="2"/>
            <a:r>
              <a:rPr lang="en-US" dirty="0">
                <a:hlinkClick r:id="rId3"/>
              </a:rPr>
              <a:t>https://www.fda.gov/vaccines-blood-biologics/investigational-new-drug-ind-or-device-exemption-ide-process-cber/investigational-covid-19-convalescent-plasma-emergency-inds</a:t>
            </a:r>
            <a:endParaRPr lang="en-US" dirty="0"/>
          </a:p>
          <a:p>
            <a:pPr lvl="1"/>
            <a:r>
              <a:rPr lang="en-US" dirty="0"/>
              <a:t>Expecting 3 treatment INDs to be announced</a:t>
            </a:r>
          </a:p>
          <a:p>
            <a:pPr lvl="2"/>
            <a:r>
              <a:rPr lang="en-US" dirty="0"/>
              <a:t>1 treatment IND has started under the Mayo clinic IRB</a:t>
            </a:r>
          </a:p>
          <a:p>
            <a:pPr lvl="1"/>
            <a:r>
              <a:rPr lang="en-US" dirty="0"/>
              <a:t>BARDA is paying for plasma</a:t>
            </a:r>
          </a:p>
        </p:txBody>
      </p:sp>
      <p:sp>
        <p:nvSpPr>
          <p:cNvPr id="4" name="TextBox 3">
            <a:extLst>
              <a:ext uri="{FF2B5EF4-FFF2-40B4-BE49-F238E27FC236}">
                <a16:creationId xmlns:a16="http://schemas.microsoft.com/office/drawing/2014/main" id="{2F53EA59-F9B0-4F45-8B5A-C51D0544CA87}"/>
              </a:ext>
            </a:extLst>
          </p:cNvPr>
          <p:cNvSpPr txBox="1"/>
          <p:nvPr/>
        </p:nvSpPr>
        <p:spPr>
          <a:xfrm>
            <a:off x="8709284" y="6310168"/>
            <a:ext cx="434715" cy="369332"/>
          </a:xfrm>
          <a:prstGeom prst="rect">
            <a:avLst/>
          </a:prstGeom>
          <a:noFill/>
        </p:spPr>
        <p:txBody>
          <a:bodyPr wrap="square" rtlCol="0">
            <a:spAutoFit/>
          </a:bodyPr>
          <a:lstStyle/>
          <a:p>
            <a:fld id="{25BD2DC3-9EC6-42F4-8D64-A20F2DA825FF}" type="slidenum">
              <a:rPr lang="en-US" smtClean="0"/>
              <a:t>19</a:t>
            </a:fld>
            <a:endParaRPr lang="en-US" dirty="0"/>
          </a:p>
        </p:txBody>
      </p:sp>
    </p:spTree>
    <p:extLst>
      <p:ext uri="{BB962C8B-B14F-4D97-AF65-F5344CB8AC3E}">
        <p14:creationId xmlns:p14="http://schemas.microsoft.com/office/powerpoint/2010/main" val="1234978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7AFD1-E118-4B65-8F2D-F5FA7F6545A2}"/>
              </a:ext>
            </a:extLst>
          </p:cNvPr>
          <p:cNvSpPr>
            <a:spLocks noGrp="1"/>
          </p:cNvSpPr>
          <p:nvPr>
            <p:ph type="title"/>
          </p:nvPr>
        </p:nvSpPr>
        <p:spPr/>
        <p:txBody>
          <a:bodyPr/>
          <a:lstStyle/>
          <a:p>
            <a:r>
              <a:rPr lang="en-US" dirty="0"/>
              <a:t>PRESENTERS (in order)</a:t>
            </a:r>
          </a:p>
        </p:txBody>
      </p:sp>
      <p:sp>
        <p:nvSpPr>
          <p:cNvPr id="3" name="Content Placeholder 2">
            <a:extLst>
              <a:ext uri="{FF2B5EF4-FFF2-40B4-BE49-F238E27FC236}">
                <a16:creationId xmlns:a16="http://schemas.microsoft.com/office/drawing/2014/main" id="{60C4BB09-3D78-436D-A5CE-E363AC866127}"/>
              </a:ext>
            </a:extLst>
          </p:cNvPr>
          <p:cNvSpPr>
            <a:spLocks noGrp="1"/>
          </p:cNvSpPr>
          <p:nvPr>
            <p:ph idx="1"/>
          </p:nvPr>
        </p:nvSpPr>
        <p:spPr/>
        <p:txBody>
          <a:bodyPr/>
          <a:lstStyle/>
          <a:p>
            <a:r>
              <a:rPr lang="en-US" dirty="0"/>
              <a:t>Rachel </a:t>
            </a:r>
            <a:r>
              <a:rPr lang="en-US" dirty="0" err="1"/>
              <a:t>Ramoni</a:t>
            </a:r>
            <a:r>
              <a:rPr lang="en-US" dirty="0"/>
              <a:t>, DMD, ScD – Chief Research and Development Officer (CRADO)</a:t>
            </a:r>
          </a:p>
          <a:p>
            <a:r>
              <a:rPr lang="en-US" dirty="0"/>
              <a:t>Grant Huang, MPH, PhD – Acting Deputy CRADO – Enterprise Optimization</a:t>
            </a:r>
          </a:p>
          <a:p>
            <a:r>
              <a:rPr lang="en-US" dirty="0"/>
              <a:t>Molly Klote, MD – Director, Office of Research Protections, Policy and Education</a:t>
            </a:r>
          </a:p>
          <a:p>
            <a:r>
              <a:rPr lang="en-US" dirty="0"/>
              <a:t>Victoria Davey, PhD, MPH, RN – Associate CRADO for Epidemiology and Public Health </a:t>
            </a:r>
          </a:p>
        </p:txBody>
      </p:sp>
      <p:sp>
        <p:nvSpPr>
          <p:cNvPr id="5" name="TextBox 4">
            <a:extLst>
              <a:ext uri="{FF2B5EF4-FFF2-40B4-BE49-F238E27FC236}">
                <a16:creationId xmlns:a16="http://schemas.microsoft.com/office/drawing/2014/main" id="{48830B27-8F0D-44E3-9154-FCC0C18D077D}"/>
              </a:ext>
            </a:extLst>
          </p:cNvPr>
          <p:cNvSpPr txBox="1"/>
          <p:nvPr/>
        </p:nvSpPr>
        <p:spPr>
          <a:xfrm>
            <a:off x="8709285" y="6310168"/>
            <a:ext cx="329784" cy="369332"/>
          </a:xfrm>
          <a:prstGeom prst="rect">
            <a:avLst/>
          </a:prstGeom>
          <a:noFill/>
        </p:spPr>
        <p:txBody>
          <a:bodyPr wrap="square" rtlCol="0">
            <a:spAutoFit/>
          </a:bodyPr>
          <a:lstStyle/>
          <a:p>
            <a:fld id="{14FAA383-27FF-4E98-A8E6-EFAF1E0EADC2}" type="slidenum">
              <a:rPr lang="en-US" smtClean="0"/>
              <a:t>2</a:t>
            </a:fld>
            <a:endParaRPr lang="en-US" dirty="0"/>
          </a:p>
        </p:txBody>
      </p:sp>
    </p:spTree>
    <p:extLst>
      <p:ext uri="{BB962C8B-B14F-4D97-AF65-F5344CB8AC3E}">
        <p14:creationId xmlns:p14="http://schemas.microsoft.com/office/powerpoint/2010/main" val="4173280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119FB-E98C-4E25-AB30-410E376E539E}"/>
              </a:ext>
            </a:extLst>
          </p:cNvPr>
          <p:cNvSpPr>
            <a:spLocks noGrp="1"/>
          </p:cNvSpPr>
          <p:nvPr>
            <p:ph type="title"/>
          </p:nvPr>
        </p:nvSpPr>
        <p:spPr/>
        <p:txBody>
          <a:bodyPr/>
          <a:lstStyle/>
          <a:p>
            <a:r>
              <a:rPr lang="en-US" dirty="0"/>
              <a:t>Expanded Access (</a:t>
            </a:r>
            <a:r>
              <a:rPr lang="en-US" dirty="0" err="1"/>
              <a:t>cont</a:t>
            </a:r>
            <a:r>
              <a:rPr lang="en-US" dirty="0"/>
              <a:t>)</a:t>
            </a:r>
          </a:p>
        </p:txBody>
      </p:sp>
      <p:sp>
        <p:nvSpPr>
          <p:cNvPr id="3" name="Content Placeholder 2">
            <a:extLst>
              <a:ext uri="{FF2B5EF4-FFF2-40B4-BE49-F238E27FC236}">
                <a16:creationId xmlns:a16="http://schemas.microsoft.com/office/drawing/2014/main" id="{3DCE6078-DC5B-4A14-884C-FDA41BD7F060}"/>
              </a:ext>
            </a:extLst>
          </p:cNvPr>
          <p:cNvSpPr>
            <a:spLocks noGrp="1"/>
          </p:cNvSpPr>
          <p:nvPr>
            <p:ph idx="1"/>
          </p:nvPr>
        </p:nvSpPr>
        <p:spPr/>
        <p:txBody>
          <a:bodyPr/>
          <a:lstStyle/>
          <a:p>
            <a:r>
              <a:rPr lang="en-US" dirty="0"/>
              <a:t>Monoclonal Ab</a:t>
            </a:r>
          </a:p>
          <a:p>
            <a:pPr lvl="1"/>
            <a:r>
              <a:rPr lang="en-US" dirty="0"/>
              <a:t>Company is finalizing discussions with FDA</a:t>
            </a:r>
          </a:p>
          <a:p>
            <a:pPr lvl="1"/>
            <a:r>
              <a:rPr lang="en-US" dirty="0"/>
              <a:t>Treatment IND possible</a:t>
            </a:r>
          </a:p>
        </p:txBody>
      </p:sp>
      <p:sp>
        <p:nvSpPr>
          <p:cNvPr id="4" name="TextBox 3">
            <a:extLst>
              <a:ext uri="{FF2B5EF4-FFF2-40B4-BE49-F238E27FC236}">
                <a16:creationId xmlns:a16="http://schemas.microsoft.com/office/drawing/2014/main" id="{89EA1507-5851-4ADD-8612-CB7DF77B9A58}"/>
              </a:ext>
            </a:extLst>
          </p:cNvPr>
          <p:cNvSpPr txBox="1"/>
          <p:nvPr/>
        </p:nvSpPr>
        <p:spPr>
          <a:xfrm>
            <a:off x="8709284" y="6310168"/>
            <a:ext cx="434715" cy="369332"/>
          </a:xfrm>
          <a:prstGeom prst="rect">
            <a:avLst/>
          </a:prstGeom>
          <a:noFill/>
        </p:spPr>
        <p:txBody>
          <a:bodyPr wrap="square" rtlCol="0">
            <a:spAutoFit/>
          </a:bodyPr>
          <a:lstStyle/>
          <a:p>
            <a:fld id="{F2E08784-7C37-4496-AEC4-F85AB5E27201}" type="slidenum">
              <a:rPr lang="en-US" smtClean="0"/>
              <a:t>20</a:t>
            </a:fld>
            <a:endParaRPr lang="en-US" dirty="0"/>
          </a:p>
        </p:txBody>
      </p:sp>
    </p:spTree>
    <p:extLst>
      <p:ext uri="{BB962C8B-B14F-4D97-AF65-F5344CB8AC3E}">
        <p14:creationId xmlns:p14="http://schemas.microsoft.com/office/powerpoint/2010/main" val="2962878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209E4-4D29-47D7-BDEB-E9011A5497C4}"/>
              </a:ext>
            </a:extLst>
          </p:cNvPr>
          <p:cNvSpPr>
            <a:spLocks noGrp="1"/>
          </p:cNvSpPr>
          <p:nvPr>
            <p:ph type="title"/>
          </p:nvPr>
        </p:nvSpPr>
        <p:spPr/>
        <p:txBody>
          <a:bodyPr/>
          <a:lstStyle/>
          <a:p>
            <a:r>
              <a:rPr lang="en-US" dirty="0"/>
              <a:t>IRBs</a:t>
            </a:r>
          </a:p>
        </p:txBody>
      </p:sp>
      <p:sp>
        <p:nvSpPr>
          <p:cNvPr id="3" name="Content Placeholder 2">
            <a:extLst>
              <a:ext uri="{FF2B5EF4-FFF2-40B4-BE49-F238E27FC236}">
                <a16:creationId xmlns:a16="http://schemas.microsoft.com/office/drawing/2014/main" id="{15958073-EB01-4946-B73B-D3812ECE47A0}"/>
              </a:ext>
            </a:extLst>
          </p:cNvPr>
          <p:cNvSpPr>
            <a:spLocks noGrp="1"/>
          </p:cNvSpPr>
          <p:nvPr>
            <p:ph idx="1"/>
          </p:nvPr>
        </p:nvSpPr>
        <p:spPr/>
        <p:txBody>
          <a:bodyPr>
            <a:normAutofit fontScale="85000" lnSpcReduction="20000"/>
          </a:bodyPr>
          <a:lstStyle/>
          <a:p>
            <a:r>
              <a:rPr lang="en-US" b="1" dirty="0"/>
              <a:t>VA Central IRB</a:t>
            </a:r>
          </a:p>
          <a:p>
            <a:pPr lvl="1"/>
            <a:r>
              <a:rPr lang="en-US" dirty="0"/>
              <a:t>Ready and waiting for multisite protocols</a:t>
            </a:r>
          </a:p>
          <a:p>
            <a:pPr lvl="2"/>
            <a:r>
              <a:rPr lang="en-US" dirty="0"/>
              <a:t>Prepared for Ad hoc meetings</a:t>
            </a:r>
          </a:p>
          <a:p>
            <a:r>
              <a:rPr lang="en-US" b="1" dirty="0"/>
              <a:t>Commercial IRBs</a:t>
            </a:r>
          </a:p>
          <a:p>
            <a:pPr lvl="1"/>
            <a:r>
              <a:rPr lang="en-US" dirty="0"/>
              <a:t>MSAs with WIRB and Advarra</a:t>
            </a:r>
          </a:p>
          <a:p>
            <a:pPr lvl="2"/>
            <a:r>
              <a:rPr lang="en-US" dirty="0"/>
              <a:t>Can be used if VHA is not paying</a:t>
            </a:r>
          </a:p>
          <a:p>
            <a:pPr lvl="3"/>
            <a:r>
              <a:rPr lang="en-US" dirty="0"/>
              <a:t>No appearance that VHA is paying</a:t>
            </a:r>
          </a:p>
          <a:p>
            <a:pPr lvl="2"/>
            <a:r>
              <a:rPr lang="en-US" dirty="0"/>
              <a:t>You can have your site update its FWA and enter into an agreement now for future potential studies</a:t>
            </a:r>
          </a:p>
          <a:p>
            <a:pPr lvl="3"/>
            <a:r>
              <a:rPr lang="en-US" dirty="0"/>
              <a:t>https://www.research.va.gov/programs/orppe/ORD-IRB-Reliance-Request-Form.pdf</a:t>
            </a:r>
          </a:p>
          <a:p>
            <a:pPr lvl="1"/>
            <a:r>
              <a:rPr lang="en-US" dirty="0"/>
              <a:t>Any commercial IRB after vetting</a:t>
            </a:r>
          </a:p>
          <a:p>
            <a:pPr lvl="2"/>
            <a:r>
              <a:rPr lang="en-US" dirty="0"/>
              <a:t>Sponsor must choose the IRB</a:t>
            </a:r>
          </a:p>
          <a:p>
            <a:endParaRPr lang="en-US" dirty="0"/>
          </a:p>
        </p:txBody>
      </p:sp>
      <p:sp>
        <p:nvSpPr>
          <p:cNvPr id="4" name="TextBox 3">
            <a:extLst>
              <a:ext uri="{FF2B5EF4-FFF2-40B4-BE49-F238E27FC236}">
                <a16:creationId xmlns:a16="http://schemas.microsoft.com/office/drawing/2014/main" id="{4060AE7E-9600-4E1D-93F2-4A91EBFCF2C4}"/>
              </a:ext>
            </a:extLst>
          </p:cNvPr>
          <p:cNvSpPr txBox="1"/>
          <p:nvPr/>
        </p:nvSpPr>
        <p:spPr>
          <a:xfrm>
            <a:off x="8709284" y="6310168"/>
            <a:ext cx="434715" cy="369332"/>
          </a:xfrm>
          <a:prstGeom prst="rect">
            <a:avLst/>
          </a:prstGeom>
          <a:noFill/>
        </p:spPr>
        <p:txBody>
          <a:bodyPr wrap="square" rtlCol="0">
            <a:spAutoFit/>
          </a:bodyPr>
          <a:lstStyle/>
          <a:p>
            <a:fld id="{768879A8-0F7F-4011-99B3-9A02574E4605}" type="slidenum">
              <a:rPr lang="en-US" smtClean="0"/>
              <a:t>21</a:t>
            </a:fld>
            <a:endParaRPr lang="en-US" dirty="0"/>
          </a:p>
        </p:txBody>
      </p:sp>
    </p:spTree>
    <p:extLst>
      <p:ext uri="{BB962C8B-B14F-4D97-AF65-F5344CB8AC3E}">
        <p14:creationId xmlns:p14="http://schemas.microsoft.com/office/powerpoint/2010/main" val="3432015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F3B72A-3BC6-4C5E-9891-95DB50DFB1ED}"/>
              </a:ext>
            </a:extLst>
          </p:cNvPr>
          <p:cNvSpPr>
            <a:spLocks noGrp="1"/>
          </p:cNvSpPr>
          <p:nvPr>
            <p:ph type="title"/>
          </p:nvPr>
        </p:nvSpPr>
        <p:spPr>
          <a:xfrm>
            <a:off x="1017983" y="1790703"/>
            <a:ext cx="7148513" cy="2514597"/>
          </a:xfrm>
        </p:spPr>
        <p:txBody>
          <a:bodyPr vert="horz" lIns="91440" tIns="45720" rIns="91440" bIns="45720" rtlCol="0" anchor="b">
            <a:normAutofit/>
          </a:bodyPr>
          <a:lstStyle/>
          <a:p>
            <a:pPr algn="ctr" defTabSz="914400">
              <a:lnSpc>
                <a:spcPct val="90000"/>
              </a:lnSpc>
            </a:pPr>
            <a:r>
              <a:rPr lang="en-US" sz="5400" kern="1200" dirty="0">
                <a:solidFill>
                  <a:schemeClr val="tx1"/>
                </a:solidFill>
                <a:latin typeface="+mj-lt"/>
                <a:ea typeface="+mj-ea"/>
                <a:cs typeface="+mj-cs"/>
              </a:rPr>
              <a:t>INTERAGENCY PARTNERSHIPS</a:t>
            </a:r>
          </a:p>
        </p:txBody>
      </p:sp>
      <p:sp>
        <p:nvSpPr>
          <p:cNvPr id="5" name="Text Placeholder 4">
            <a:extLst>
              <a:ext uri="{FF2B5EF4-FFF2-40B4-BE49-F238E27FC236}">
                <a16:creationId xmlns:a16="http://schemas.microsoft.com/office/drawing/2014/main" id="{E4589C6E-AE62-4707-9093-837874FB3182}"/>
              </a:ext>
            </a:extLst>
          </p:cNvPr>
          <p:cNvSpPr>
            <a:spLocks noGrp="1"/>
          </p:cNvSpPr>
          <p:nvPr>
            <p:ph type="body" idx="1"/>
          </p:nvPr>
        </p:nvSpPr>
        <p:spPr>
          <a:xfrm>
            <a:off x="997743" y="4305300"/>
            <a:ext cx="7188994" cy="1454150"/>
          </a:xfrm>
        </p:spPr>
        <p:txBody>
          <a:bodyPr vert="horz" lIns="91440" tIns="45720" rIns="91440" bIns="45720" rtlCol="0">
            <a:normAutofit/>
          </a:bodyPr>
          <a:lstStyle/>
          <a:p>
            <a:pPr algn="ctr" defTabSz="914400">
              <a:lnSpc>
                <a:spcPct val="90000"/>
              </a:lnSpc>
              <a:spcBef>
                <a:spcPts val="1000"/>
              </a:spcBef>
            </a:pPr>
            <a:endParaRPr lang="en-US" sz="2800" kern="1200" dirty="0">
              <a:solidFill>
                <a:schemeClr val="tx1"/>
              </a:solidFill>
              <a:latin typeface="+mn-lt"/>
              <a:ea typeface="+mn-ea"/>
              <a:cs typeface="+mn-cs"/>
            </a:endParaRPr>
          </a:p>
        </p:txBody>
      </p:sp>
      <p:sp>
        <p:nvSpPr>
          <p:cNvPr id="6" name="TextBox 5">
            <a:extLst>
              <a:ext uri="{FF2B5EF4-FFF2-40B4-BE49-F238E27FC236}">
                <a16:creationId xmlns:a16="http://schemas.microsoft.com/office/drawing/2014/main" id="{F87CF559-4162-4C00-AA01-520EDFCBE2C7}"/>
              </a:ext>
            </a:extLst>
          </p:cNvPr>
          <p:cNvSpPr txBox="1"/>
          <p:nvPr/>
        </p:nvSpPr>
        <p:spPr>
          <a:xfrm>
            <a:off x="8709284" y="6310168"/>
            <a:ext cx="434715" cy="369332"/>
          </a:xfrm>
          <a:prstGeom prst="rect">
            <a:avLst/>
          </a:prstGeom>
          <a:noFill/>
        </p:spPr>
        <p:txBody>
          <a:bodyPr wrap="square" rtlCol="0">
            <a:spAutoFit/>
          </a:bodyPr>
          <a:lstStyle/>
          <a:p>
            <a:fld id="{095882B3-3319-4E4F-B366-0F39C2D34FCD}" type="slidenum">
              <a:rPr lang="en-US" smtClean="0"/>
              <a:t>22</a:t>
            </a:fld>
            <a:endParaRPr lang="en-US" dirty="0"/>
          </a:p>
        </p:txBody>
      </p:sp>
    </p:spTree>
    <p:extLst>
      <p:ext uri="{BB962C8B-B14F-4D97-AF65-F5344CB8AC3E}">
        <p14:creationId xmlns:p14="http://schemas.microsoft.com/office/powerpoint/2010/main" val="1960823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A555-D6F9-43BC-92C2-3642EAC1A080}"/>
              </a:ext>
            </a:extLst>
          </p:cNvPr>
          <p:cNvSpPr>
            <a:spLocks noGrp="1"/>
          </p:cNvSpPr>
          <p:nvPr>
            <p:ph type="title"/>
          </p:nvPr>
        </p:nvSpPr>
        <p:spPr/>
        <p:txBody>
          <a:bodyPr/>
          <a:lstStyle/>
          <a:p>
            <a:r>
              <a:rPr lang="en-US" dirty="0"/>
              <a:t>VA Interagency Collaborations</a:t>
            </a:r>
          </a:p>
        </p:txBody>
      </p:sp>
      <p:sp>
        <p:nvSpPr>
          <p:cNvPr id="3" name="Content Placeholder 2">
            <a:extLst>
              <a:ext uri="{FF2B5EF4-FFF2-40B4-BE49-F238E27FC236}">
                <a16:creationId xmlns:a16="http://schemas.microsoft.com/office/drawing/2014/main" id="{73C5B635-F624-4169-876B-8343F6CA7341}"/>
              </a:ext>
            </a:extLst>
          </p:cNvPr>
          <p:cNvSpPr>
            <a:spLocks noGrp="1"/>
          </p:cNvSpPr>
          <p:nvPr>
            <p:ph idx="1"/>
          </p:nvPr>
        </p:nvSpPr>
        <p:spPr>
          <a:xfrm>
            <a:off x="457200" y="1676451"/>
            <a:ext cx="2928938" cy="3767088"/>
          </a:xfrm>
        </p:spPr>
        <p:txBody>
          <a:bodyPr/>
          <a:lstStyle/>
          <a:p>
            <a:r>
              <a:rPr lang="en-US" dirty="0"/>
              <a:t>Contributing to national efforts</a:t>
            </a:r>
          </a:p>
          <a:p>
            <a:r>
              <a:rPr lang="en-US" dirty="0"/>
              <a:t>Demonstrating VA’s research capabilities</a:t>
            </a:r>
          </a:p>
          <a:p>
            <a:r>
              <a:rPr lang="en-US" dirty="0"/>
              <a:t>Coordinating to </a:t>
            </a:r>
          </a:p>
          <a:p>
            <a:pPr lvl="1"/>
            <a:r>
              <a:rPr lang="en-US" dirty="0"/>
              <a:t>Fill in gaps</a:t>
            </a:r>
          </a:p>
          <a:p>
            <a:pPr lvl="1"/>
            <a:r>
              <a:rPr lang="en-US" dirty="0"/>
              <a:t>Avoid overlap</a:t>
            </a:r>
          </a:p>
        </p:txBody>
      </p:sp>
      <p:pic>
        <p:nvPicPr>
          <p:cNvPr id="6" name="Picture 5">
            <a:extLst>
              <a:ext uri="{FF2B5EF4-FFF2-40B4-BE49-F238E27FC236}">
                <a16:creationId xmlns:a16="http://schemas.microsoft.com/office/drawing/2014/main" id="{945E6AFF-332C-4D72-8055-7A8E686AAA5A}"/>
              </a:ext>
            </a:extLst>
          </p:cNvPr>
          <p:cNvPicPr>
            <a:picLocks noChangeAspect="1"/>
          </p:cNvPicPr>
          <p:nvPr/>
        </p:nvPicPr>
        <p:blipFill>
          <a:blip r:embed="rId2"/>
          <a:stretch>
            <a:fillRect/>
          </a:stretch>
        </p:blipFill>
        <p:spPr>
          <a:xfrm>
            <a:off x="3786102" y="3218341"/>
            <a:ext cx="2005552" cy="683307"/>
          </a:xfrm>
          <a:prstGeom prst="rect">
            <a:avLst/>
          </a:prstGeom>
        </p:spPr>
      </p:pic>
      <p:pic>
        <p:nvPicPr>
          <p:cNvPr id="7" name="Picture 6">
            <a:extLst>
              <a:ext uri="{FF2B5EF4-FFF2-40B4-BE49-F238E27FC236}">
                <a16:creationId xmlns:a16="http://schemas.microsoft.com/office/drawing/2014/main" id="{A936EE74-15C3-4C22-88DC-812E52707A29}"/>
              </a:ext>
            </a:extLst>
          </p:cNvPr>
          <p:cNvPicPr>
            <a:picLocks noChangeAspect="1"/>
          </p:cNvPicPr>
          <p:nvPr/>
        </p:nvPicPr>
        <p:blipFill>
          <a:blip r:embed="rId3"/>
          <a:stretch>
            <a:fillRect/>
          </a:stretch>
        </p:blipFill>
        <p:spPr>
          <a:xfrm>
            <a:off x="6717507" y="3854956"/>
            <a:ext cx="1634268" cy="1634268"/>
          </a:xfrm>
          <a:prstGeom prst="rect">
            <a:avLst/>
          </a:prstGeom>
        </p:spPr>
      </p:pic>
      <p:pic>
        <p:nvPicPr>
          <p:cNvPr id="9" name="Picture 8">
            <a:extLst>
              <a:ext uri="{FF2B5EF4-FFF2-40B4-BE49-F238E27FC236}">
                <a16:creationId xmlns:a16="http://schemas.microsoft.com/office/drawing/2014/main" id="{F1E1BD16-0C53-414C-8A2C-657078BD9EB5}"/>
              </a:ext>
            </a:extLst>
          </p:cNvPr>
          <p:cNvPicPr>
            <a:picLocks noChangeAspect="1"/>
          </p:cNvPicPr>
          <p:nvPr/>
        </p:nvPicPr>
        <p:blipFill>
          <a:blip r:embed="rId4"/>
          <a:stretch>
            <a:fillRect/>
          </a:stretch>
        </p:blipFill>
        <p:spPr>
          <a:xfrm>
            <a:off x="3444111" y="1566349"/>
            <a:ext cx="2553822" cy="773942"/>
          </a:xfrm>
          <a:prstGeom prst="rect">
            <a:avLst/>
          </a:prstGeom>
        </p:spPr>
      </p:pic>
      <p:pic>
        <p:nvPicPr>
          <p:cNvPr id="11" name="Picture 10">
            <a:extLst>
              <a:ext uri="{FF2B5EF4-FFF2-40B4-BE49-F238E27FC236}">
                <a16:creationId xmlns:a16="http://schemas.microsoft.com/office/drawing/2014/main" id="{7D65FF4F-F0E7-48CF-BA82-125FBA61325C}"/>
              </a:ext>
            </a:extLst>
          </p:cNvPr>
          <p:cNvPicPr>
            <a:picLocks noChangeAspect="1"/>
          </p:cNvPicPr>
          <p:nvPr/>
        </p:nvPicPr>
        <p:blipFill>
          <a:blip r:embed="rId5"/>
          <a:stretch>
            <a:fillRect/>
          </a:stretch>
        </p:blipFill>
        <p:spPr>
          <a:xfrm>
            <a:off x="6500828" y="2838450"/>
            <a:ext cx="2400300" cy="590550"/>
          </a:xfrm>
          <a:prstGeom prst="rect">
            <a:avLst/>
          </a:prstGeom>
        </p:spPr>
      </p:pic>
      <p:pic>
        <p:nvPicPr>
          <p:cNvPr id="13" name="Picture 12">
            <a:extLst>
              <a:ext uri="{FF2B5EF4-FFF2-40B4-BE49-F238E27FC236}">
                <a16:creationId xmlns:a16="http://schemas.microsoft.com/office/drawing/2014/main" id="{C809D12E-3A3B-41D6-8675-F4FEB756737D}"/>
              </a:ext>
            </a:extLst>
          </p:cNvPr>
          <p:cNvPicPr>
            <a:picLocks noChangeAspect="1"/>
          </p:cNvPicPr>
          <p:nvPr/>
        </p:nvPicPr>
        <p:blipFill>
          <a:blip r:embed="rId6"/>
          <a:stretch>
            <a:fillRect/>
          </a:stretch>
        </p:blipFill>
        <p:spPr>
          <a:xfrm>
            <a:off x="6105891" y="1193987"/>
            <a:ext cx="2857500" cy="1600200"/>
          </a:xfrm>
          <a:prstGeom prst="rect">
            <a:avLst/>
          </a:prstGeom>
        </p:spPr>
      </p:pic>
      <p:sp>
        <p:nvSpPr>
          <p:cNvPr id="10" name="TextBox 9">
            <a:extLst>
              <a:ext uri="{FF2B5EF4-FFF2-40B4-BE49-F238E27FC236}">
                <a16:creationId xmlns:a16="http://schemas.microsoft.com/office/drawing/2014/main" id="{3E589030-F359-4CBB-B750-5B0AEEFBE47C}"/>
              </a:ext>
            </a:extLst>
          </p:cNvPr>
          <p:cNvSpPr txBox="1"/>
          <p:nvPr/>
        </p:nvSpPr>
        <p:spPr>
          <a:xfrm>
            <a:off x="8709284" y="6310168"/>
            <a:ext cx="434715" cy="369332"/>
          </a:xfrm>
          <a:prstGeom prst="rect">
            <a:avLst/>
          </a:prstGeom>
          <a:noFill/>
        </p:spPr>
        <p:txBody>
          <a:bodyPr wrap="square" rtlCol="0">
            <a:spAutoFit/>
          </a:bodyPr>
          <a:lstStyle/>
          <a:p>
            <a:fld id="{BB8821D8-1656-464C-A04A-90C330D45E6A}" type="slidenum">
              <a:rPr lang="en-US" smtClean="0"/>
              <a:t>23</a:t>
            </a:fld>
            <a:endParaRPr lang="en-US" dirty="0"/>
          </a:p>
        </p:txBody>
      </p:sp>
    </p:spTree>
    <p:extLst>
      <p:ext uri="{BB962C8B-B14F-4D97-AF65-F5344CB8AC3E}">
        <p14:creationId xmlns:p14="http://schemas.microsoft.com/office/powerpoint/2010/main" val="756495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4A931-EB0A-4460-AF20-4220F1F99958}"/>
              </a:ext>
            </a:extLst>
          </p:cNvPr>
          <p:cNvSpPr>
            <a:spLocks noGrp="1"/>
          </p:cNvSpPr>
          <p:nvPr>
            <p:ph type="title"/>
          </p:nvPr>
        </p:nvSpPr>
        <p:spPr/>
        <p:txBody>
          <a:bodyPr/>
          <a:lstStyle/>
          <a:p>
            <a:r>
              <a:rPr lang="en-US" dirty="0"/>
              <a:t>What is BARDA?</a:t>
            </a:r>
          </a:p>
        </p:txBody>
      </p:sp>
      <p:pic>
        <p:nvPicPr>
          <p:cNvPr id="8" name="Picture 7">
            <a:extLst>
              <a:ext uri="{FF2B5EF4-FFF2-40B4-BE49-F238E27FC236}">
                <a16:creationId xmlns:a16="http://schemas.microsoft.com/office/drawing/2014/main" id="{5ED71B57-29A3-4CC7-AE61-670D64243372}"/>
              </a:ext>
            </a:extLst>
          </p:cNvPr>
          <p:cNvPicPr>
            <a:picLocks noChangeAspect="1"/>
          </p:cNvPicPr>
          <p:nvPr/>
        </p:nvPicPr>
        <p:blipFill>
          <a:blip r:embed="rId2"/>
          <a:stretch>
            <a:fillRect/>
          </a:stretch>
        </p:blipFill>
        <p:spPr>
          <a:xfrm>
            <a:off x="2878930" y="1864517"/>
            <a:ext cx="3386139" cy="3386139"/>
          </a:xfrm>
          <a:prstGeom prst="rect">
            <a:avLst/>
          </a:prstGeom>
        </p:spPr>
      </p:pic>
      <p:sp>
        <p:nvSpPr>
          <p:cNvPr id="4" name="TextBox 3">
            <a:extLst>
              <a:ext uri="{FF2B5EF4-FFF2-40B4-BE49-F238E27FC236}">
                <a16:creationId xmlns:a16="http://schemas.microsoft.com/office/drawing/2014/main" id="{D2F3D0F6-7A58-4BD9-9E89-724C95B2E178}"/>
              </a:ext>
            </a:extLst>
          </p:cNvPr>
          <p:cNvSpPr txBox="1"/>
          <p:nvPr/>
        </p:nvSpPr>
        <p:spPr>
          <a:xfrm>
            <a:off x="8709284" y="6310168"/>
            <a:ext cx="434715" cy="369332"/>
          </a:xfrm>
          <a:prstGeom prst="rect">
            <a:avLst/>
          </a:prstGeom>
          <a:noFill/>
        </p:spPr>
        <p:txBody>
          <a:bodyPr wrap="square" rtlCol="0">
            <a:spAutoFit/>
          </a:bodyPr>
          <a:lstStyle/>
          <a:p>
            <a:fld id="{24271410-9DDF-4BC9-8C4D-5CB2CBF9729E}" type="slidenum">
              <a:rPr lang="en-US" smtClean="0"/>
              <a:t>24</a:t>
            </a:fld>
            <a:endParaRPr lang="en-US" dirty="0"/>
          </a:p>
        </p:txBody>
      </p:sp>
    </p:spTree>
    <p:extLst>
      <p:ext uri="{BB962C8B-B14F-4D97-AF65-F5344CB8AC3E}">
        <p14:creationId xmlns:p14="http://schemas.microsoft.com/office/powerpoint/2010/main" val="2346128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CBE2-D0D2-467A-AFD7-A11A4FCC6D01}"/>
              </a:ext>
            </a:extLst>
          </p:cNvPr>
          <p:cNvSpPr>
            <a:spLocks noGrp="1"/>
          </p:cNvSpPr>
          <p:nvPr>
            <p:ph type="title"/>
          </p:nvPr>
        </p:nvSpPr>
        <p:spPr/>
        <p:txBody>
          <a:bodyPr>
            <a:normAutofit fontScale="90000"/>
          </a:bodyPr>
          <a:lstStyle/>
          <a:p>
            <a:r>
              <a:rPr lang="en-US" dirty="0"/>
              <a:t>HHS Office of the Assistant Secretary </a:t>
            </a:r>
            <a:br>
              <a:rPr lang="en-US" dirty="0"/>
            </a:br>
            <a:r>
              <a:rPr lang="en-US" dirty="0"/>
              <a:t>for Preparedness and Response (ASPR):  4 missions</a:t>
            </a:r>
          </a:p>
        </p:txBody>
      </p:sp>
      <p:sp>
        <p:nvSpPr>
          <p:cNvPr id="3" name="Content Placeholder 2">
            <a:extLst>
              <a:ext uri="{FF2B5EF4-FFF2-40B4-BE49-F238E27FC236}">
                <a16:creationId xmlns:a16="http://schemas.microsoft.com/office/drawing/2014/main" id="{8398E8B8-CD37-4604-B6D0-05F2482D7A2E}"/>
              </a:ext>
            </a:extLst>
          </p:cNvPr>
          <p:cNvSpPr>
            <a:spLocks noGrp="1"/>
          </p:cNvSpPr>
          <p:nvPr>
            <p:ph idx="1"/>
          </p:nvPr>
        </p:nvSpPr>
        <p:spPr>
          <a:xfrm>
            <a:off x="457200" y="1676450"/>
            <a:ext cx="8229600" cy="4190513"/>
          </a:xfrm>
        </p:spPr>
        <p:txBody>
          <a:bodyPr/>
          <a:lstStyle/>
          <a:p>
            <a:endParaRPr lang="en-US" dirty="0"/>
          </a:p>
        </p:txBody>
      </p:sp>
      <p:pic>
        <p:nvPicPr>
          <p:cNvPr id="1026" name="Picture 2" descr="Providing Strong Leadership">
            <a:hlinkClick r:id="rId2" tooltip="Providing Strong Leadership"/>
            <a:extLst>
              <a:ext uri="{FF2B5EF4-FFF2-40B4-BE49-F238E27FC236}">
                <a16:creationId xmlns:a16="http://schemas.microsoft.com/office/drawing/2014/main" id="{9924F331-A7D6-44CA-AE87-E48772108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676450"/>
            <a:ext cx="2857500" cy="20478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uilding a Regional Disaster Health Response System">
            <a:hlinkClick r:id="rId4" tooltip="Building a Regional Disaster Health Response System"/>
            <a:extLst>
              <a:ext uri="{FF2B5EF4-FFF2-40B4-BE49-F238E27FC236}">
                <a16:creationId xmlns:a16="http://schemas.microsoft.com/office/drawing/2014/main" id="{B59A9EF6-B116-4042-80EB-FB522A3EAA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5676" y="1686511"/>
            <a:ext cx="2857500" cy="20478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viding Strong Leadership">
            <a:hlinkClick r:id="rId6" tooltip="Sustaining Robust and Reliable Public Health Security Capabilities"/>
            <a:extLst>
              <a:ext uri="{FF2B5EF4-FFF2-40B4-BE49-F238E27FC236}">
                <a16:creationId xmlns:a16="http://schemas.microsoft.com/office/drawing/2014/main" id="{D778B9B2-C3F5-4A8B-82FB-91C931E120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775" y="3861016"/>
            <a:ext cx="285750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nhancing Innovation in Medical Countermeasures">
            <a:hlinkClick r:id="rId8"/>
            <a:extLst>
              <a:ext uri="{FF2B5EF4-FFF2-40B4-BE49-F238E27FC236}">
                <a16:creationId xmlns:a16="http://schemas.microsoft.com/office/drawing/2014/main" id="{EEF4713E-3D65-42AA-87A3-CAA3B50302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5676" y="3752160"/>
            <a:ext cx="2857500" cy="2047875"/>
          </a:xfrm>
          <a:prstGeom prst="rect">
            <a:avLst/>
          </a:prstGeom>
          <a:noFill/>
          <a:ln w="53975">
            <a:solidFill>
              <a:srgbClr val="FF0000"/>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D579C26-ECDB-4F8F-A882-BB81F567863B}"/>
              </a:ext>
            </a:extLst>
          </p:cNvPr>
          <p:cNvSpPr txBox="1"/>
          <p:nvPr/>
        </p:nvSpPr>
        <p:spPr>
          <a:xfrm>
            <a:off x="8709284" y="6310168"/>
            <a:ext cx="434715" cy="369332"/>
          </a:xfrm>
          <a:prstGeom prst="rect">
            <a:avLst/>
          </a:prstGeom>
          <a:noFill/>
        </p:spPr>
        <p:txBody>
          <a:bodyPr wrap="square" rtlCol="0">
            <a:spAutoFit/>
          </a:bodyPr>
          <a:lstStyle/>
          <a:p>
            <a:fld id="{80E33486-1360-4D88-A01C-9B92CB6BE6A9}" type="slidenum">
              <a:rPr lang="en-US" smtClean="0"/>
              <a:t>25</a:t>
            </a:fld>
            <a:endParaRPr lang="en-US" dirty="0"/>
          </a:p>
        </p:txBody>
      </p:sp>
    </p:spTree>
    <p:extLst>
      <p:ext uri="{BB962C8B-B14F-4D97-AF65-F5344CB8AC3E}">
        <p14:creationId xmlns:p14="http://schemas.microsoft.com/office/powerpoint/2010/main" val="3104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4A931-EB0A-4460-AF20-4220F1F99958}"/>
              </a:ext>
            </a:extLst>
          </p:cNvPr>
          <p:cNvSpPr>
            <a:spLocks noGrp="1"/>
          </p:cNvSpPr>
          <p:nvPr>
            <p:ph type="title"/>
          </p:nvPr>
        </p:nvSpPr>
        <p:spPr/>
        <p:txBody>
          <a:bodyPr/>
          <a:lstStyle/>
          <a:p>
            <a:r>
              <a:rPr lang="en-US" dirty="0"/>
              <a:t>BARDA:  Biomedical Advanced R &amp; D Authority</a:t>
            </a:r>
          </a:p>
        </p:txBody>
      </p:sp>
      <p:sp>
        <p:nvSpPr>
          <p:cNvPr id="6" name="Content Placeholder 5">
            <a:extLst>
              <a:ext uri="{FF2B5EF4-FFF2-40B4-BE49-F238E27FC236}">
                <a16:creationId xmlns:a16="http://schemas.microsoft.com/office/drawing/2014/main" id="{7CD40F9B-2FB6-4648-A8F0-0679D3FA8106}"/>
              </a:ext>
            </a:extLst>
          </p:cNvPr>
          <p:cNvSpPr>
            <a:spLocks noGrp="1"/>
          </p:cNvSpPr>
          <p:nvPr>
            <p:ph idx="1"/>
          </p:nvPr>
        </p:nvSpPr>
        <p:spPr>
          <a:xfrm>
            <a:off x="457199" y="1676450"/>
            <a:ext cx="4314825" cy="4190513"/>
          </a:xfrm>
        </p:spPr>
        <p:txBody>
          <a:bodyPr>
            <a:normAutofit lnSpcReduction="10000"/>
          </a:bodyPr>
          <a:lstStyle/>
          <a:p>
            <a:r>
              <a:rPr lang="en-US" dirty="0"/>
              <a:t>Develops and procures of innovative medical countermeasures</a:t>
            </a:r>
          </a:p>
          <a:p>
            <a:r>
              <a:rPr lang="en-US" dirty="0"/>
              <a:t>Has flexible, nimble authorities</a:t>
            </a:r>
          </a:p>
          <a:p>
            <a:r>
              <a:rPr lang="en-US" dirty="0"/>
              <a:t>Uses multi-year advance funding</a:t>
            </a:r>
          </a:p>
          <a:p>
            <a:r>
              <a:rPr lang="en-US" dirty="0"/>
              <a:t>Employs public-private partnerships</a:t>
            </a:r>
          </a:p>
          <a:p>
            <a:r>
              <a:rPr lang="en-US" dirty="0"/>
              <a:t>In COVID-19 we advise and are advised by BARDA</a:t>
            </a:r>
          </a:p>
          <a:p>
            <a:endParaRPr lang="en-US" dirty="0"/>
          </a:p>
        </p:txBody>
      </p:sp>
      <p:pic>
        <p:nvPicPr>
          <p:cNvPr id="8" name="Picture 7">
            <a:extLst>
              <a:ext uri="{FF2B5EF4-FFF2-40B4-BE49-F238E27FC236}">
                <a16:creationId xmlns:a16="http://schemas.microsoft.com/office/drawing/2014/main" id="{5ED71B57-29A3-4CC7-AE61-670D64243372}"/>
              </a:ext>
            </a:extLst>
          </p:cNvPr>
          <p:cNvPicPr>
            <a:picLocks noChangeAspect="1"/>
          </p:cNvPicPr>
          <p:nvPr/>
        </p:nvPicPr>
        <p:blipFill>
          <a:blip r:embed="rId2"/>
          <a:stretch>
            <a:fillRect/>
          </a:stretch>
        </p:blipFill>
        <p:spPr>
          <a:xfrm>
            <a:off x="4572000" y="1735930"/>
            <a:ext cx="3386139" cy="3386139"/>
          </a:xfrm>
          <a:prstGeom prst="rect">
            <a:avLst/>
          </a:prstGeom>
        </p:spPr>
      </p:pic>
      <p:sp>
        <p:nvSpPr>
          <p:cNvPr id="5" name="TextBox 4">
            <a:extLst>
              <a:ext uri="{FF2B5EF4-FFF2-40B4-BE49-F238E27FC236}">
                <a16:creationId xmlns:a16="http://schemas.microsoft.com/office/drawing/2014/main" id="{6231E086-2E17-4A69-A1F5-A3FF5C9E111F}"/>
              </a:ext>
            </a:extLst>
          </p:cNvPr>
          <p:cNvSpPr txBox="1"/>
          <p:nvPr/>
        </p:nvSpPr>
        <p:spPr>
          <a:xfrm>
            <a:off x="8709284" y="6310168"/>
            <a:ext cx="434715" cy="369332"/>
          </a:xfrm>
          <a:prstGeom prst="rect">
            <a:avLst/>
          </a:prstGeom>
          <a:noFill/>
        </p:spPr>
        <p:txBody>
          <a:bodyPr wrap="square" rtlCol="0">
            <a:spAutoFit/>
          </a:bodyPr>
          <a:lstStyle/>
          <a:p>
            <a:fld id="{AD580EF4-8180-414E-8FD3-5BCA9EAE2607}" type="slidenum">
              <a:rPr lang="en-US" smtClean="0"/>
              <a:t>26</a:t>
            </a:fld>
            <a:endParaRPr lang="en-US" dirty="0"/>
          </a:p>
        </p:txBody>
      </p:sp>
    </p:spTree>
    <p:extLst>
      <p:ext uri="{BB962C8B-B14F-4D97-AF65-F5344CB8AC3E}">
        <p14:creationId xmlns:p14="http://schemas.microsoft.com/office/powerpoint/2010/main" val="3022985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4CE0B-3871-4C55-89C3-BCCE8916E9E5}"/>
              </a:ext>
            </a:extLst>
          </p:cNvPr>
          <p:cNvSpPr>
            <a:spLocks noGrp="1"/>
          </p:cNvSpPr>
          <p:nvPr>
            <p:ph type="title"/>
          </p:nvPr>
        </p:nvSpPr>
        <p:spPr/>
        <p:txBody>
          <a:bodyPr/>
          <a:lstStyle/>
          <a:p>
            <a:r>
              <a:rPr lang="en-US" dirty="0"/>
              <a:t>BARDA:  COVID-19 Response</a:t>
            </a:r>
          </a:p>
        </p:txBody>
      </p:sp>
      <p:graphicFrame>
        <p:nvGraphicFramePr>
          <p:cNvPr id="4" name="Content Placeholder 3">
            <a:extLst>
              <a:ext uri="{FF2B5EF4-FFF2-40B4-BE49-F238E27FC236}">
                <a16:creationId xmlns:a16="http://schemas.microsoft.com/office/drawing/2014/main" id="{403DEFEE-0249-4C00-A4BD-EF79AF211CEA}"/>
              </a:ext>
            </a:extLst>
          </p:cNvPr>
          <p:cNvGraphicFramePr>
            <a:graphicFrameLocks noGrp="1"/>
          </p:cNvGraphicFramePr>
          <p:nvPr>
            <p:ph idx="1"/>
          </p:nvPr>
        </p:nvGraphicFramePr>
        <p:xfrm>
          <a:off x="457200" y="1200150"/>
          <a:ext cx="8229600"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EB38870-F298-4DF9-B36D-36F7CBD31838}"/>
              </a:ext>
            </a:extLst>
          </p:cNvPr>
          <p:cNvSpPr txBox="1"/>
          <p:nvPr/>
        </p:nvSpPr>
        <p:spPr>
          <a:xfrm>
            <a:off x="8709284" y="6310168"/>
            <a:ext cx="434715" cy="369332"/>
          </a:xfrm>
          <a:prstGeom prst="rect">
            <a:avLst/>
          </a:prstGeom>
          <a:noFill/>
        </p:spPr>
        <p:txBody>
          <a:bodyPr wrap="square" rtlCol="0">
            <a:spAutoFit/>
          </a:bodyPr>
          <a:lstStyle/>
          <a:p>
            <a:fld id="{DA01A4F1-0956-483B-A180-18CD49D013D3}" type="slidenum">
              <a:rPr lang="en-US" smtClean="0"/>
              <a:t>27</a:t>
            </a:fld>
            <a:endParaRPr lang="en-US" dirty="0"/>
          </a:p>
        </p:txBody>
      </p:sp>
    </p:spTree>
    <p:extLst>
      <p:ext uri="{BB962C8B-B14F-4D97-AF65-F5344CB8AC3E}">
        <p14:creationId xmlns:p14="http://schemas.microsoft.com/office/powerpoint/2010/main" val="162913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4CE0B-3871-4C55-89C3-BCCE8916E9E5}"/>
              </a:ext>
            </a:extLst>
          </p:cNvPr>
          <p:cNvSpPr>
            <a:spLocks noGrp="1"/>
          </p:cNvSpPr>
          <p:nvPr>
            <p:ph type="title"/>
          </p:nvPr>
        </p:nvSpPr>
        <p:spPr/>
        <p:txBody>
          <a:bodyPr/>
          <a:lstStyle/>
          <a:p>
            <a:r>
              <a:rPr lang="en-US" dirty="0"/>
              <a:t>BARDA:  COVID-19 Response</a:t>
            </a:r>
          </a:p>
        </p:txBody>
      </p:sp>
      <p:graphicFrame>
        <p:nvGraphicFramePr>
          <p:cNvPr id="4" name="Content Placeholder 3">
            <a:extLst>
              <a:ext uri="{FF2B5EF4-FFF2-40B4-BE49-F238E27FC236}">
                <a16:creationId xmlns:a16="http://schemas.microsoft.com/office/drawing/2014/main" id="{403DEFEE-0249-4C00-A4BD-EF79AF211CEA}"/>
              </a:ext>
            </a:extLst>
          </p:cNvPr>
          <p:cNvGraphicFramePr>
            <a:graphicFrameLocks noGrp="1"/>
          </p:cNvGraphicFramePr>
          <p:nvPr>
            <p:ph idx="1"/>
          </p:nvPr>
        </p:nvGraphicFramePr>
        <p:xfrm>
          <a:off x="457200" y="1200150"/>
          <a:ext cx="8229600"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BDCD5C5-C349-404B-A9AD-C5AE4CBBDA95}"/>
              </a:ext>
            </a:extLst>
          </p:cNvPr>
          <p:cNvSpPr txBox="1"/>
          <p:nvPr/>
        </p:nvSpPr>
        <p:spPr>
          <a:xfrm>
            <a:off x="8709284" y="6310168"/>
            <a:ext cx="434715" cy="369332"/>
          </a:xfrm>
          <a:prstGeom prst="rect">
            <a:avLst/>
          </a:prstGeom>
          <a:noFill/>
        </p:spPr>
        <p:txBody>
          <a:bodyPr wrap="square" rtlCol="0">
            <a:spAutoFit/>
          </a:bodyPr>
          <a:lstStyle/>
          <a:p>
            <a:fld id="{19374E95-158B-42FB-96B4-7165564C2D2D}" type="slidenum">
              <a:rPr lang="en-US" smtClean="0"/>
              <a:t>28</a:t>
            </a:fld>
            <a:endParaRPr lang="en-US" dirty="0"/>
          </a:p>
        </p:txBody>
      </p:sp>
    </p:spTree>
    <p:extLst>
      <p:ext uri="{BB962C8B-B14F-4D97-AF65-F5344CB8AC3E}">
        <p14:creationId xmlns:p14="http://schemas.microsoft.com/office/powerpoint/2010/main" val="3139808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A1FA6-DB45-41D0-8189-81D769567414}"/>
              </a:ext>
            </a:extLst>
          </p:cNvPr>
          <p:cNvSpPr>
            <a:spLocks noGrp="1"/>
          </p:cNvSpPr>
          <p:nvPr>
            <p:ph type="title"/>
          </p:nvPr>
        </p:nvSpPr>
        <p:spPr/>
        <p:txBody>
          <a:bodyPr/>
          <a:lstStyle/>
          <a:p>
            <a:r>
              <a:rPr lang="en-US" dirty="0"/>
              <a:t>Specimens for NIAID</a:t>
            </a:r>
          </a:p>
        </p:txBody>
      </p:sp>
      <p:sp>
        <p:nvSpPr>
          <p:cNvPr id="3" name="Content Placeholder 2">
            <a:extLst>
              <a:ext uri="{FF2B5EF4-FFF2-40B4-BE49-F238E27FC236}">
                <a16:creationId xmlns:a16="http://schemas.microsoft.com/office/drawing/2014/main" id="{FA8A5252-3CA1-41A7-B069-A00E8E430567}"/>
              </a:ext>
            </a:extLst>
          </p:cNvPr>
          <p:cNvSpPr>
            <a:spLocks noGrp="1"/>
          </p:cNvSpPr>
          <p:nvPr>
            <p:ph idx="1"/>
          </p:nvPr>
        </p:nvSpPr>
        <p:spPr/>
        <p:txBody>
          <a:bodyPr>
            <a:normAutofit/>
          </a:bodyPr>
          <a:lstStyle/>
          <a:p>
            <a:r>
              <a:rPr lang="en-US" b="1" dirty="0"/>
              <a:t>NIAID’s Vaccine Research Center distributes </a:t>
            </a:r>
            <a:r>
              <a:rPr lang="en-US" b="1" i="1" dirty="0"/>
              <a:t>convalescent</a:t>
            </a:r>
            <a:r>
              <a:rPr lang="en-US" b="1" dirty="0"/>
              <a:t> serum for vaccine, therapeutics research</a:t>
            </a:r>
          </a:p>
          <a:p>
            <a:pPr lvl="1"/>
            <a:r>
              <a:rPr lang="en-US" dirty="0"/>
              <a:t>VA helping collect specimens</a:t>
            </a:r>
          </a:p>
          <a:p>
            <a:pPr lvl="1"/>
            <a:r>
              <a:rPr lang="en-US" dirty="0"/>
              <a:t>Acting as a service, not part of research</a:t>
            </a:r>
          </a:p>
          <a:p>
            <a:pPr lvl="1"/>
            <a:r>
              <a:rPr lang="en-US" dirty="0"/>
              <a:t>We refer patients/assist patients with contacting NIAID</a:t>
            </a:r>
          </a:p>
          <a:p>
            <a:pPr lvl="1"/>
            <a:r>
              <a:rPr lang="en-US" dirty="0"/>
              <a:t>NIAID obtains phone consent</a:t>
            </a:r>
          </a:p>
          <a:p>
            <a:pPr lvl="1"/>
            <a:r>
              <a:rPr lang="en-US" dirty="0"/>
              <a:t>Blood shipped from VAMCS </a:t>
            </a:r>
            <a:r>
              <a:rPr lang="en-US" u="sng" dirty="0"/>
              <a:t>or</a:t>
            </a:r>
          </a:p>
          <a:p>
            <a:pPr lvl="1"/>
            <a:r>
              <a:rPr lang="en-US" dirty="0"/>
              <a:t>Home blood drawing contract in the works</a:t>
            </a:r>
          </a:p>
          <a:p>
            <a:pPr lvl="1"/>
            <a:r>
              <a:rPr lang="en-US" dirty="0"/>
              <a:t>Contact </a:t>
            </a:r>
            <a:r>
              <a:rPr lang="en-US" dirty="0">
                <a:hlinkClick r:id="rId2"/>
              </a:rPr>
              <a:t>ORDCOVID19@va.gov</a:t>
            </a:r>
            <a:r>
              <a:rPr lang="en-US" dirty="0"/>
              <a:t> for directions</a:t>
            </a:r>
          </a:p>
          <a:p>
            <a:pPr marL="914400" lvl="2" indent="0">
              <a:buNone/>
            </a:pPr>
            <a:endParaRPr lang="en-US" dirty="0"/>
          </a:p>
        </p:txBody>
      </p:sp>
      <p:sp>
        <p:nvSpPr>
          <p:cNvPr id="4" name="TextBox 3">
            <a:extLst>
              <a:ext uri="{FF2B5EF4-FFF2-40B4-BE49-F238E27FC236}">
                <a16:creationId xmlns:a16="http://schemas.microsoft.com/office/drawing/2014/main" id="{AC695E98-51AF-4C70-8059-550445976A88}"/>
              </a:ext>
            </a:extLst>
          </p:cNvPr>
          <p:cNvSpPr txBox="1"/>
          <p:nvPr/>
        </p:nvSpPr>
        <p:spPr>
          <a:xfrm>
            <a:off x="8709284" y="6310168"/>
            <a:ext cx="434715" cy="369332"/>
          </a:xfrm>
          <a:prstGeom prst="rect">
            <a:avLst/>
          </a:prstGeom>
          <a:noFill/>
        </p:spPr>
        <p:txBody>
          <a:bodyPr wrap="square" rtlCol="0">
            <a:spAutoFit/>
          </a:bodyPr>
          <a:lstStyle/>
          <a:p>
            <a:fld id="{B17A601A-0ED1-487F-BE34-16A0708DB91D}" type="slidenum">
              <a:rPr lang="en-US" smtClean="0"/>
              <a:t>29</a:t>
            </a:fld>
            <a:endParaRPr lang="en-US" dirty="0"/>
          </a:p>
        </p:txBody>
      </p:sp>
    </p:spTree>
    <p:extLst>
      <p:ext uri="{BB962C8B-B14F-4D97-AF65-F5344CB8AC3E}">
        <p14:creationId xmlns:p14="http://schemas.microsoft.com/office/powerpoint/2010/main" val="1345074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E608F-8773-4EEA-B290-E042C051E2FA}"/>
              </a:ext>
            </a:extLst>
          </p:cNvPr>
          <p:cNvSpPr>
            <a:spLocks noGrp="1"/>
          </p:cNvSpPr>
          <p:nvPr>
            <p:ph type="title"/>
          </p:nvPr>
        </p:nvSpPr>
        <p:spPr/>
        <p:txBody>
          <a:bodyPr/>
          <a:lstStyle/>
          <a:p>
            <a:r>
              <a:rPr lang="en-US" dirty="0"/>
              <a:t>PRESENTERS Cont’d (in order)</a:t>
            </a:r>
          </a:p>
        </p:txBody>
      </p:sp>
      <p:sp>
        <p:nvSpPr>
          <p:cNvPr id="3" name="Content Placeholder 2">
            <a:extLst>
              <a:ext uri="{FF2B5EF4-FFF2-40B4-BE49-F238E27FC236}">
                <a16:creationId xmlns:a16="http://schemas.microsoft.com/office/drawing/2014/main" id="{8FCD4FF3-D9B4-473C-B5F5-88B2AE586531}"/>
              </a:ext>
            </a:extLst>
          </p:cNvPr>
          <p:cNvSpPr>
            <a:spLocks noGrp="1"/>
          </p:cNvSpPr>
          <p:nvPr>
            <p:ph idx="1"/>
          </p:nvPr>
        </p:nvSpPr>
        <p:spPr/>
        <p:txBody>
          <a:bodyPr/>
          <a:lstStyle/>
          <a:p>
            <a:r>
              <a:rPr lang="en-US" dirty="0"/>
              <a:t>Theresa Gleason, PhD – Director, Clinical Science R&amp;D</a:t>
            </a:r>
          </a:p>
          <a:p>
            <a:r>
              <a:rPr lang="en-US" dirty="0"/>
              <a:t>David Atkins, MD, MPH – Director, Health Services R&amp;D</a:t>
            </a:r>
          </a:p>
          <a:p>
            <a:r>
              <a:rPr lang="en-US" dirty="0"/>
              <a:t>Holly Krull, PhD – Deputy Director, Biomedical Laboratory R&amp;D</a:t>
            </a:r>
          </a:p>
          <a:p>
            <a:r>
              <a:rPr lang="en-US" dirty="0"/>
              <a:t>Tricia Dorn, PhD – Director, Rehabilitation R&amp;D</a:t>
            </a:r>
          </a:p>
          <a:p>
            <a:r>
              <a:rPr lang="en-US" dirty="0"/>
              <a:t>Suma </a:t>
            </a:r>
            <a:r>
              <a:rPr lang="en-US" dirty="0" err="1"/>
              <a:t>Muralidhar</a:t>
            </a:r>
            <a:r>
              <a:rPr lang="en-US" dirty="0"/>
              <a:t>, PhD – Director, Million Veteran Program</a:t>
            </a:r>
          </a:p>
        </p:txBody>
      </p:sp>
      <p:sp>
        <p:nvSpPr>
          <p:cNvPr id="4" name="TextBox 3">
            <a:extLst>
              <a:ext uri="{FF2B5EF4-FFF2-40B4-BE49-F238E27FC236}">
                <a16:creationId xmlns:a16="http://schemas.microsoft.com/office/drawing/2014/main" id="{4EBB761F-A876-4127-9599-8282C35A18FD}"/>
              </a:ext>
            </a:extLst>
          </p:cNvPr>
          <p:cNvSpPr txBox="1"/>
          <p:nvPr/>
        </p:nvSpPr>
        <p:spPr>
          <a:xfrm>
            <a:off x="8709285" y="6310168"/>
            <a:ext cx="329784" cy="369332"/>
          </a:xfrm>
          <a:prstGeom prst="rect">
            <a:avLst/>
          </a:prstGeom>
          <a:noFill/>
        </p:spPr>
        <p:txBody>
          <a:bodyPr wrap="square" rtlCol="0">
            <a:spAutoFit/>
          </a:bodyPr>
          <a:lstStyle/>
          <a:p>
            <a:fld id="{D1EFC518-287C-4933-85CE-EBFEB7BE8154}" type="slidenum">
              <a:rPr lang="en-US" dirty="0"/>
              <a:t>3</a:t>
            </a:fld>
            <a:endParaRPr lang="en-US" dirty="0"/>
          </a:p>
        </p:txBody>
      </p:sp>
    </p:spTree>
    <p:extLst>
      <p:ext uri="{BB962C8B-B14F-4D97-AF65-F5344CB8AC3E}">
        <p14:creationId xmlns:p14="http://schemas.microsoft.com/office/powerpoint/2010/main" val="2500489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83E1-0A8A-4515-ABBE-B1B1EB78EAB5}"/>
              </a:ext>
            </a:extLst>
          </p:cNvPr>
          <p:cNvSpPr>
            <a:spLocks noGrp="1"/>
          </p:cNvSpPr>
          <p:nvPr>
            <p:ph type="title"/>
          </p:nvPr>
        </p:nvSpPr>
        <p:spPr/>
        <p:txBody>
          <a:bodyPr/>
          <a:lstStyle/>
          <a:p>
            <a:r>
              <a:rPr lang="en-US" dirty="0"/>
              <a:t>Return to Work</a:t>
            </a:r>
          </a:p>
        </p:txBody>
      </p:sp>
      <p:sp>
        <p:nvSpPr>
          <p:cNvPr id="3" name="Content Placeholder 2">
            <a:extLst>
              <a:ext uri="{FF2B5EF4-FFF2-40B4-BE49-F238E27FC236}">
                <a16:creationId xmlns:a16="http://schemas.microsoft.com/office/drawing/2014/main" id="{98B1C1AB-87B4-4E32-813B-14F7410278ED}"/>
              </a:ext>
            </a:extLst>
          </p:cNvPr>
          <p:cNvSpPr>
            <a:spLocks noGrp="1"/>
          </p:cNvSpPr>
          <p:nvPr>
            <p:ph idx="1"/>
          </p:nvPr>
        </p:nvSpPr>
        <p:spPr/>
        <p:txBody>
          <a:bodyPr>
            <a:normAutofit lnSpcReduction="10000"/>
          </a:bodyPr>
          <a:lstStyle/>
          <a:p>
            <a:r>
              <a:rPr lang="en-US" b="1" dirty="0"/>
              <a:t>Return to Work Project</a:t>
            </a:r>
          </a:p>
          <a:p>
            <a:pPr lvl="1"/>
            <a:r>
              <a:rPr lang="en-US" dirty="0"/>
              <a:t>Multiple Federal agencies working to determine when it is safe (immunologically) to return to work</a:t>
            </a:r>
          </a:p>
          <a:p>
            <a:pPr lvl="1"/>
            <a:r>
              <a:rPr lang="en-US" dirty="0"/>
              <a:t>VA involved</a:t>
            </a:r>
          </a:p>
          <a:p>
            <a:pPr lvl="2"/>
            <a:r>
              <a:rPr lang="en-US" dirty="0"/>
              <a:t>Determination of research questions</a:t>
            </a:r>
          </a:p>
          <a:p>
            <a:pPr lvl="2"/>
            <a:r>
              <a:rPr lang="en-US" dirty="0"/>
              <a:t>Sample acquisition</a:t>
            </a:r>
          </a:p>
          <a:p>
            <a:pPr lvl="2"/>
            <a:r>
              <a:rPr lang="en-US" dirty="0"/>
              <a:t>Review of diagnostic candidates</a:t>
            </a:r>
          </a:p>
          <a:p>
            <a:pPr lvl="2"/>
            <a:r>
              <a:rPr lang="en-US" dirty="0"/>
              <a:t>Field evaluation</a:t>
            </a:r>
          </a:p>
          <a:p>
            <a:pPr lvl="1"/>
            <a:r>
              <a:rPr lang="en-US" dirty="0"/>
              <a:t>Contact </a:t>
            </a:r>
            <a:r>
              <a:rPr lang="en-US" dirty="0">
                <a:hlinkClick r:id="rId2"/>
              </a:rPr>
              <a:t>ORDCOVID19@va.gov</a:t>
            </a:r>
            <a:r>
              <a:rPr lang="en-US" dirty="0"/>
              <a:t> if you have expertise and interest</a:t>
            </a:r>
          </a:p>
          <a:p>
            <a:endParaRPr lang="en-US" dirty="0"/>
          </a:p>
        </p:txBody>
      </p:sp>
      <p:sp>
        <p:nvSpPr>
          <p:cNvPr id="4" name="TextBox 3">
            <a:extLst>
              <a:ext uri="{FF2B5EF4-FFF2-40B4-BE49-F238E27FC236}">
                <a16:creationId xmlns:a16="http://schemas.microsoft.com/office/drawing/2014/main" id="{2AF3EA6A-FCB4-4106-8FB0-FFB81B8D2C39}"/>
              </a:ext>
            </a:extLst>
          </p:cNvPr>
          <p:cNvSpPr txBox="1"/>
          <p:nvPr/>
        </p:nvSpPr>
        <p:spPr>
          <a:xfrm>
            <a:off x="8709284" y="6310168"/>
            <a:ext cx="434715" cy="369332"/>
          </a:xfrm>
          <a:prstGeom prst="rect">
            <a:avLst/>
          </a:prstGeom>
          <a:noFill/>
        </p:spPr>
        <p:txBody>
          <a:bodyPr wrap="square" rtlCol="0">
            <a:spAutoFit/>
          </a:bodyPr>
          <a:lstStyle/>
          <a:p>
            <a:fld id="{7C3A3E82-0129-4D9D-AF50-D8BD74930FCE}" type="slidenum">
              <a:rPr lang="en-US" smtClean="0"/>
              <a:t>30</a:t>
            </a:fld>
            <a:endParaRPr lang="en-US" dirty="0"/>
          </a:p>
        </p:txBody>
      </p:sp>
    </p:spTree>
    <p:extLst>
      <p:ext uri="{BB962C8B-B14F-4D97-AF65-F5344CB8AC3E}">
        <p14:creationId xmlns:p14="http://schemas.microsoft.com/office/powerpoint/2010/main" val="871179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88A40-EC8D-4182-B453-4EE004546E21}"/>
              </a:ext>
            </a:extLst>
          </p:cNvPr>
          <p:cNvSpPr>
            <a:spLocks noGrp="1"/>
          </p:cNvSpPr>
          <p:nvPr>
            <p:ph type="title"/>
          </p:nvPr>
        </p:nvSpPr>
        <p:spPr/>
        <p:txBody>
          <a:bodyPr/>
          <a:lstStyle/>
          <a:p>
            <a:r>
              <a:rPr lang="en-US" dirty="0"/>
              <a:t>DoD– EPICC-EID now underway with CSP Support</a:t>
            </a:r>
          </a:p>
        </p:txBody>
      </p:sp>
      <p:sp>
        <p:nvSpPr>
          <p:cNvPr id="3" name="Content Placeholder 2">
            <a:extLst>
              <a:ext uri="{FF2B5EF4-FFF2-40B4-BE49-F238E27FC236}">
                <a16:creationId xmlns:a16="http://schemas.microsoft.com/office/drawing/2014/main" id="{8C1F0CF5-1311-42A9-A88C-768D1579FA09}"/>
              </a:ext>
            </a:extLst>
          </p:cNvPr>
          <p:cNvSpPr>
            <a:spLocks noGrp="1"/>
          </p:cNvSpPr>
          <p:nvPr>
            <p:ph idx="1"/>
          </p:nvPr>
        </p:nvSpPr>
        <p:spPr>
          <a:xfrm>
            <a:off x="457199" y="1185864"/>
            <a:ext cx="8386763" cy="4814886"/>
          </a:xfrm>
        </p:spPr>
        <p:txBody>
          <a:bodyPr>
            <a:normAutofit/>
          </a:bodyPr>
          <a:lstStyle/>
          <a:p>
            <a:r>
              <a:rPr lang="en-US" b="1" dirty="0"/>
              <a:t>Ep</a:t>
            </a:r>
            <a:r>
              <a:rPr lang="en-US" dirty="0"/>
              <a:t>idemiology, </a:t>
            </a:r>
            <a:r>
              <a:rPr lang="en-US" b="1" dirty="0"/>
              <a:t>I</a:t>
            </a:r>
            <a:r>
              <a:rPr lang="en-US" dirty="0"/>
              <a:t>mmunology and </a:t>
            </a:r>
            <a:r>
              <a:rPr lang="en-US" b="1" dirty="0"/>
              <a:t>C</a:t>
            </a:r>
            <a:r>
              <a:rPr lang="en-US" dirty="0"/>
              <a:t>linical </a:t>
            </a:r>
            <a:r>
              <a:rPr lang="en-US" b="1" dirty="0"/>
              <a:t>C</a:t>
            </a:r>
            <a:r>
              <a:rPr lang="en-US" dirty="0"/>
              <a:t>haracteristics of </a:t>
            </a:r>
            <a:r>
              <a:rPr lang="en-US" b="1" dirty="0"/>
              <a:t>E</a:t>
            </a:r>
            <a:r>
              <a:rPr lang="en-US" dirty="0"/>
              <a:t>merging </a:t>
            </a:r>
            <a:r>
              <a:rPr lang="en-US" b="1" dirty="0"/>
              <a:t>I</a:t>
            </a:r>
            <a:r>
              <a:rPr lang="en-US" dirty="0"/>
              <a:t>nfectious </a:t>
            </a:r>
            <a:r>
              <a:rPr lang="en-US" b="1" dirty="0"/>
              <a:t>D</a:t>
            </a:r>
            <a:r>
              <a:rPr lang="en-US" dirty="0"/>
              <a:t>iseases with Pandemic Potential (EPICC-EID)</a:t>
            </a:r>
          </a:p>
          <a:p>
            <a:r>
              <a:rPr lang="en-US" dirty="0"/>
              <a:t>Protocol activated during outbreaks of severe or potentially severe acute infections with pathogens of concern to public health—1</a:t>
            </a:r>
            <a:r>
              <a:rPr lang="en-US" baseline="30000" dirty="0"/>
              <a:t>st</a:t>
            </a:r>
            <a:r>
              <a:rPr lang="en-US" dirty="0"/>
              <a:t> Activation</a:t>
            </a:r>
          </a:p>
          <a:p>
            <a:r>
              <a:rPr lang="en-US" dirty="0"/>
              <a:t>Multisite, longitudinal observational study in COVID-19 symptomatic </a:t>
            </a:r>
          </a:p>
          <a:p>
            <a:r>
              <a:rPr lang="en-US" dirty="0"/>
              <a:t>Collection of clinical specimens and data according to International Severe Acute Respiratory and Emerging Infection Consortium (ISARIC) network standards</a:t>
            </a:r>
          </a:p>
          <a:p>
            <a:r>
              <a:rPr lang="en-US" dirty="0"/>
              <a:t>PI Jennifer Lee, VA Palo Alto, co-PI Jennifer Ross, Seattle</a:t>
            </a:r>
          </a:p>
          <a:p>
            <a:endParaRPr lang="en-US" dirty="0"/>
          </a:p>
          <a:p>
            <a:endParaRPr lang="en-US" dirty="0"/>
          </a:p>
        </p:txBody>
      </p:sp>
      <p:sp>
        <p:nvSpPr>
          <p:cNvPr id="4" name="TextBox 3">
            <a:extLst>
              <a:ext uri="{FF2B5EF4-FFF2-40B4-BE49-F238E27FC236}">
                <a16:creationId xmlns:a16="http://schemas.microsoft.com/office/drawing/2014/main" id="{64453DDA-B292-40DA-BA1C-9547015D65CE}"/>
              </a:ext>
            </a:extLst>
          </p:cNvPr>
          <p:cNvSpPr txBox="1"/>
          <p:nvPr/>
        </p:nvSpPr>
        <p:spPr>
          <a:xfrm>
            <a:off x="8709284" y="6310168"/>
            <a:ext cx="434715" cy="369332"/>
          </a:xfrm>
          <a:prstGeom prst="rect">
            <a:avLst/>
          </a:prstGeom>
          <a:noFill/>
        </p:spPr>
        <p:txBody>
          <a:bodyPr wrap="square" rtlCol="0">
            <a:spAutoFit/>
          </a:bodyPr>
          <a:lstStyle/>
          <a:p>
            <a:fld id="{8A3E9D7B-E92C-4ADF-B37E-70FAD89B29CD}" type="slidenum">
              <a:rPr lang="en-US" smtClean="0"/>
              <a:t>31</a:t>
            </a:fld>
            <a:endParaRPr lang="en-US" dirty="0"/>
          </a:p>
        </p:txBody>
      </p:sp>
    </p:spTree>
    <p:extLst>
      <p:ext uri="{BB962C8B-B14F-4D97-AF65-F5344CB8AC3E}">
        <p14:creationId xmlns:p14="http://schemas.microsoft.com/office/powerpoint/2010/main" val="2943313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7183-B9E3-48F7-8563-3526347BF483}"/>
              </a:ext>
            </a:extLst>
          </p:cNvPr>
          <p:cNvSpPr>
            <a:spLocks noGrp="1"/>
          </p:cNvSpPr>
          <p:nvPr>
            <p:ph type="title"/>
          </p:nvPr>
        </p:nvSpPr>
        <p:spPr/>
        <p:txBody>
          <a:bodyPr/>
          <a:lstStyle/>
          <a:p>
            <a:r>
              <a:rPr lang="en-US" dirty="0"/>
              <a:t>Speaking of advice…</a:t>
            </a:r>
          </a:p>
        </p:txBody>
      </p:sp>
      <p:sp>
        <p:nvSpPr>
          <p:cNvPr id="3" name="Content Placeholder 2">
            <a:extLst>
              <a:ext uri="{FF2B5EF4-FFF2-40B4-BE49-F238E27FC236}">
                <a16:creationId xmlns:a16="http://schemas.microsoft.com/office/drawing/2014/main" id="{8F1D70C0-9A06-4122-89B8-4495E9BFBD1A}"/>
              </a:ext>
            </a:extLst>
          </p:cNvPr>
          <p:cNvSpPr>
            <a:spLocks noGrp="1"/>
          </p:cNvSpPr>
          <p:nvPr>
            <p:ph idx="1"/>
          </p:nvPr>
        </p:nvSpPr>
        <p:spPr/>
        <p:txBody>
          <a:bodyPr>
            <a:normAutofit fontScale="92500" lnSpcReduction="10000"/>
          </a:bodyPr>
          <a:lstStyle/>
          <a:p>
            <a:pPr marL="0" indent="0">
              <a:buNone/>
            </a:pPr>
            <a:r>
              <a:rPr lang="en-US" b="1" dirty="0"/>
              <a:t>COVID-19 Steering Committee for ORD</a:t>
            </a:r>
          </a:p>
          <a:p>
            <a:pPr marL="0" indent="0">
              <a:buNone/>
            </a:pPr>
            <a:endParaRPr lang="en-US" b="1" dirty="0"/>
          </a:p>
          <a:p>
            <a:pPr marL="0" indent="0">
              <a:buNone/>
            </a:pPr>
            <a:r>
              <a:rPr lang="en-US" dirty="0"/>
              <a:t>Vincent Marconi			Atlanta</a:t>
            </a:r>
          </a:p>
          <a:p>
            <a:pPr marL="0" indent="0">
              <a:buNone/>
            </a:pPr>
            <a:r>
              <a:rPr lang="en-US" dirty="0"/>
              <a:t>Sheldon Brown				Bronx</a:t>
            </a:r>
          </a:p>
          <a:p>
            <a:pPr marL="0" indent="0">
              <a:buNone/>
            </a:pPr>
            <a:r>
              <a:rPr lang="en-US" dirty="0"/>
              <a:t>Robert Bonomo				Cleveland</a:t>
            </a:r>
          </a:p>
          <a:p>
            <a:pPr marL="0" indent="0">
              <a:buNone/>
            </a:pPr>
            <a:r>
              <a:rPr lang="en-US" dirty="0"/>
              <a:t>Chris Woods				Durham</a:t>
            </a:r>
          </a:p>
          <a:p>
            <a:pPr marL="0" indent="0">
              <a:buNone/>
            </a:pPr>
            <a:r>
              <a:rPr lang="en-US" dirty="0"/>
              <a:t>Jack Stapleton				Iowa City</a:t>
            </a:r>
          </a:p>
          <a:p>
            <a:pPr marL="0" indent="0">
              <a:buNone/>
            </a:pPr>
            <a:r>
              <a:rPr lang="en-US" dirty="0"/>
              <a:t>Mark Holodniy				Palo Alto</a:t>
            </a:r>
          </a:p>
          <a:p>
            <a:pPr marL="0" indent="0">
              <a:buNone/>
            </a:pPr>
            <a:r>
              <a:rPr lang="en-US" dirty="0"/>
              <a:t>Scott Duvall					VINCI/Salt Lake City</a:t>
            </a:r>
          </a:p>
          <a:p>
            <a:pPr marL="0" indent="0">
              <a:buNone/>
            </a:pPr>
            <a:endParaRPr lang="en-US" dirty="0"/>
          </a:p>
          <a:p>
            <a:pPr marL="0" indent="0">
              <a:buNone/>
            </a:pPr>
            <a:r>
              <a:rPr lang="en-US" dirty="0"/>
              <a:t>Review ideas and proposals, advise on priorities, reality-check</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0A65E018-7DDD-4213-866C-C7BE7584DE65}"/>
              </a:ext>
            </a:extLst>
          </p:cNvPr>
          <p:cNvSpPr txBox="1"/>
          <p:nvPr/>
        </p:nvSpPr>
        <p:spPr>
          <a:xfrm>
            <a:off x="8709284" y="6310168"/>
            <a:ext cx="434715" cy="369332"/>
          </a:xfrm>
          <a:prstGeom prst="rect">
            <a:avLst/>
          </a:prstGeom>
          <a:noFill/>
        </p:spPr>
        <p:txBody>
          <a:bodyPr wrap="square" rtlCol="0">
            <a:spAutoFit/>
          </a:bodyPr>
          <a:lstStyle/>
          <a:p>
            <a:fld id="{3EAEE6C4-24CB-4855-A895-3B99BBE5F1CB}" type="slidenum">
              <a:rPr lang="en-US" smtClean="0"/>
              <a:t>32</a:t>
            </a:fld>
            <a:endParaRPr lang="en-US" dirty="0"/>
          </a:p>
        </p:txBody>
      </p:sp>
    </p:spTree>
    <p:extLst>
      <p:ext uri="{BB962C8B-B14F-4D97-AF65-F5344CB8AC3E}">
        <p14:creationId xmlns:p14="http://schemas.microsoft.com/office/powerpoint/2010/main" val="2604475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F3B72A-3BC6-4C5E-9891-95DB50DFB1ED}"/>
              </a:ext>
            </a:extLst>
          </p:cNvPr>
          <p:cNvSpPr>
            <a:spLocks noGrp="1"/>
          </p:cNvSpPr>
          <p:nvPr>
            <p:ph type="title"/>
          </p:nvPr>
        </p:nvSpPr>
        <p:spPr>
          <a:xfrm>
            <a:off x="1032973" y="1805693"/>
            <a:ext cx="7148513" cy="2514597"/>
          </a:xfrm>
        </p:spPr>
        <p:txBody>
          <a:bodyPr vert="horz" lIns="91440" tIns="45720" rIns="91440" bIns="45720" rtlCol="0" anchor="b">
            <a:normAutofit/>
          </a:bodyPr>
          <a:lstStyle/>
          <a:p>
            <a:pPr algn="ctr" defTabSz="914400">
              <a:lnSpc>
                <a:spcPct val="90000"/>
              </a:lnSpc>
            </a:pPr>
            <a:r>
              <a:rPr lang="en-US" sz="5400" dirty="0">
                <a:solidFill>
                  <a:schemeClr val="tx1"/>
                </a:solidFill>
                <a:latin typeface="+mj-lt"/>
                <a:cs typeface="+mj-cs"/>
              </a:rPr>
              <a:t>COVID-19 ACTIVITIES AMONG THE ORD RESEARCH SERVICES</a:t>
            </a:r>
            <a:endParaRPr lang="en-US" sz="5400" kern="1200" dirty="0">
              <a:solidFill>
                <a:schemeClr val="tx1"/>
              </a:solidFill>
              <a:latin typeface="+mj-lt"/>
              <a:ea typeface="+mj-ea"/>
              <a:cs typeface="+mj-cs"/>
            </a:endParaRPr>
          </a:p>
        </p:txBody>
      </p:sp>
      <p:sp>
        <p:nvSpPr>
          <p:cNvPr id="5" name="Text Placeholder 4">
            <a:extLst>
              <a:ext uri="{FF2B5EF4-FFF2-40B4-BE49-F238E27FC236}">
                <a16:creationId xmlns:a16="http://schemas.microsoft.com/office/drawing/2014/main" id="{E4589C6E-AE62-4707-9093-837874FB3182}"/>
              </a:ext>
            </a:extLst>
          </p:cNvPr>
          <p:cNvSpPr>
            <a:spLocks noGrp="1"/>
          </p:cNvSpPr>
          <p:nvPr>
            <p:ph type="body" idx="1"/>
          </p:nvPr>
        </p:nvSpPr>
        <p:spPr>
          <a:xfrm>
            <a:off x="997743" y="4305300"/>
            <a:ext cx="7188994" cy="1454150"/>
          </a:xfrm>
        </p:spPr>
        <p:txBody>
          <a:bodyPr vert="horz" lIns="91440" tIns="45720" rIns="91440" bIns="45720" rtlCol="0">
            <a:normAutofit/>
          </a:bodyPr>
          <a:lstStyle/>
          <a:p>
            <a:pPr algn="ctr" defTabSz="914400">
              <a:lnSpc>
                <a:spcPct val="90000"/>
              </a:lnSpc>
              <a:spcBef>
                <a:spcPts val="1000"/>
              </a:spcBef>
            </a:pPr>
            <a:endParaRPr lang="en-US" sz="2800" kern="1200" dirty="0">
              <a:solidFill>
                <a:schemeClr val="tx1"/>
              </a:solidFill>
              <a:latin typeface="+mn-lt"/>
              <a:ea typeface="+mn-ea"/>
              <a:cs typeface="+mn-cs"/>
            </a:endParaRPr>
          </a:p>
        </p:txBody>
      </p:sp>
      <p:sp>
        <p:nvSpPr>
          <p:cNvPr id="6" name="TextBox 5">
            <a:extLst>
              <a:ext uri="{FF2B5EF4-FFF2-40B4-BE49-F238E27FC236}">
                <a16:creationId xmlns:a16="http://schemas.microsoft.com/office/drawing/2014/main" id="{6400CA1B-39C2-4BEF-A3E4-2C19AF97A656}"/>
              </a:ext>
            </a:extLst>
          </p:cNvPr>
          <p:cNvSpPr txBox="1"/>
          <p:nvPr/>
        </p:nvSpPr>
        <p:spPr>
          <a:xfrm>
            <a:off x="8709284" y="6310168"/>
            <a:ext cx="434715" cy="369332"/>
          </a:xfrm>
          <a:prstGeom prst="rect">
            <a:avLst/>
          </a:prstGeom>
          <a:noFill/>
        </p:spPr>
        <p:txBody>
          <a:bodyPr wrap="square" rtlCol="0">
            <a:spAutoFit/>
          </a:bodyPr>
          <a:lstStyle/>
          <a:p>
            <a:fld id="{28E4D455-06CC-4947-9604-A0F33671D766}" type="slidenum">
              <a:rPr lang="en-US" smtClean="0"/>
              <a:t>33</a:t>
            </a:fld>
            <a:endParaRPr lang="en-US" dirty="0"/>
          </a:p>
        </p:txBody>
      </p:sp>
    </p:spTree>
    <p:extLst>
      <p:ext uri="{BB962C8B-B14F-4D97-AF65-F5344CB8AC3E}">
        <p14:creationId xmlns:p14="http://schemas.microsoft.com/office/powerpoint/2010/main" val="3635105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E1AB-7316-41C1-A419-92F693116F58}"/>
              </a:ext>
            </a:extLst>
          </p:cNvPr>
          <p:cNvSpPr>
            <a:spLocks noGrp="1"/>
          </p:cNvSpPr>
          <p:nvPr>
            <p:ph type="title"/>
          </p:nvPr>
        </p:nvSpPr>
        <p:spPr/>
        <p:txBody>
          <a:bodyPr>
            <a:normAutofit/>
          </a:bodyPr>
          <a:lstStyle/>
          <a:p>
            <a:pPr algn="ctr"/>
            <a:r>
              <a:rPr lang="en-US" sz="3200" dirty="0"/>
              <a:t>Coordinating COVID-19 Research Across ORD</a:t>
            </a:r>
          </a:p>
        </p:txBody>
      </p:sp>
      <p:sp>
        <p:nvSpPr>
          <p:cNvPr id="3" name="Content Placeholder 2">
            <a:extLst>
              <a:ext uri="{FF2B5EF4-FFF2-40B4-BE49-F238E27FC236}">
                <a16:creationId xmlns:a16="http://schemas.microsoft.com/office/drawing/2014/main" id="{AF7AFC9F-CB9C-4675-B828-473B2B1074E3}"/>
              </a:ext>
            </a:extLst>
          </p:cNvPr>
          <p:cNvSpPr>
            <a:spLocks noGrp="1"/>
          </p:cNvSpPr>
          <p:nvPr>
            <p:ph idx="1"/>
          </p:nvPr>
        </p:nvSpPr>
        <p:spPr>
          <a:xfrm>
            <a:off x="457200" y="1171576"/>
            <a:ext cx="8229600" cy="4695388"/>
          </a:xfrm>
        </p:spPr>
        <p:txBody>
          <a:bodyPr>
            <a:normAutofit fontScale="92500" lnSpcReduction="10000"/>
          </a:bodyPr>
          <a:lstStyle/>
          <a:p>
            <a:pPr marL="0" indent="0" algn="ctr">
              <a:buNone/>
            </a:pPr>
            <a:r>
              <a:rPr lang="en-US" dirty="0"/>
              <a:t>At the level of ORD supported projects, there are multiple activities being coordinated; details will be summarized in the following slides.  </a:t>
            </a:r>
          </a:p>
          <a:p>
            <a:pPr marL="0" indent="0">
              <a:buNone/>
            </a:pPr>
            <a:endParaRPr lang="en-US" b="1" dirty="0"/>
          </a:p>
          <a:p>
            <a:pPr marL="0" indent="0">
              <a:buNone/>
            </a:pPr>
            <a:r>
              <a:rPr lang="en-US" b="1" dirty="0"/>
              <a:t>Highlights</a:t>
            </a:r>
            <a:r>
              <a:rPr lang="en-US" dirty="0"/>
              <a:t>:</a:t>
            </a:r>
          </a:p>
          <a:p>
            <a:pPr>
              <a:buFont typeface="Wingdings" panose="05000000000000000000" pitchFamily="2" charset="2"/>
              <a:buChar char="ü"/>
            </a:pPr>
            <a:r>
              <a:rPr lang="en-US" dirty="0"/>
              <a:t>Initial rapid response announcements from HS &amp; CS</a:t>
            </a:r>
          </a:p>
          <a:p>
            <a:pPr>
              <a:buFont typeface="Wingdings" panose="05000000000000000000" pitchFamily="2" charset="2"/>
              <a:buChar char="ü"/>
            </a:pPr>
            <a:r>
              <a:rPr lang="en-US" dirty="0"/>
              <a:t>BLRD Announcement</a:t>
            </a:r>
          </a:p>
          <a:p>
            <a:pPr marL="0" indent="0">
              <a:buNone/>
            </a:pPr>
            <a:endParaRPr lang="en-US" b="1" dirty="0"/>
          </a:p>
          <a:p>
            <a:pPr marL="0" indent="0">
              <a:buNone/>
            </a:pPr>
            <a:r>
              <a:rPr lang="en-US" b="1" dirty="0"/>
              <a:t>Upcoming:</a:t>
            </a:r>
          </a:p>
          <a:p>
            <a:pPr>
              <a:buFont typeface="Wingdings" panose="05000000000000000000" pitchFamily="2" charset="2"/>
              <a:buChar char="Ø"/>
            </a:pPr>
            <a:r>
              <a:rPr lang="en-US" dirty="0"/>
              <a:t>Program Announcement describing areas of interest across services is being developed that will lean into standing review cycles mechanisms:</a:t>
            </a:r>
          </a:p>
          <a:p>
            <a:pPr lvl="1">
              <a:buFont typeface="Arial" panose="020B0604020202020204" pitchFamily="34" charset="0"/>
              <a:buChar char="•"/>
            </a:pPr>
            <a:r>
              <a:rPr lang="en-US" sz="2200" dirty="0"/>
              <a:t>RRD / HSRD for Summer 2020 review cycle</a:t>
            </a:r>
          </a:p>
          <a:p>
            <a:pPr>
              <a:buFont typeface="Wingdings" panose="05000000000000000000" pitchFamily="2" charset="2"/>
              <a:buChar char="Ø"/>
            </a:pPr>
            <a:r>
              <a:rPr lang="en-US" dirty="0"/>
              <a:t>Service Directed Research for clinical trial support by CSRD</a:t>
            </a:r>
          </a:p>
          <a:p>
            <a:pPr marL="0" indent="0">
              <a:buNone/>
            </a:pPr>
            <a:endParaRPr lang="en-US" dirty="0"/>
          </a:p>
        </p:txBody>
      </p:sp>
      <p:sp>
        <p:nvSpPr>
          <p:cNvPr id="4" name="TextBox 3">
            <a:extLst>
              <a:ext uri="{FF2B5EF4-FFF2-40B4-BE49-F238E27FC236}">
                <a16:creationId xmlns:a16="http://schemas.microsoft.com/office/drawing/2014/main" id="{04E6B9B9-5B22-4008-972E-A99CADCED80B}"/>
              </a:ext>
            </a:extLst>
          </p:cNvPr>
          <p:cNvSpPr txBox="1"/>
          <p:nvPr/>
        </p:nvSpPr>
        <p:spPr>
          <a:xfrm>
            <a:off x="8709284" y="6310168"/>
            <a:ext cx="434715" cy="369332"/>
          </a:xfrm>
          <a:prstGeom prst="rect">
            <a:avLst/>
          </a:prstGeom>
          <a:noFill/>
        </p:spPr>
        <p:txBody>
          <a:bodyPr wrap="square" rtlCol="0">
            <a:spAutoFit/>
          </a:bodyPr>
          <a:lstStyle/>
          <a:p>
            <a:fld id="{6AAF4AAD-4394-42FF-BB19-57A7CFF96F13}" type="slidenum">
              <a:rPr lang="en-US" smtClean="0"/>
              <a:t>34</a:t>
            </a:fld>
            <a:endParaRPr lang="en-US" dirty="0"/>
          </a:p>
        </p:txBody>
      </p:sp>
    </p:spTree>
    <p:extLst>
      <p:ext uri="{BB962C8B-B14F-4D97-AF65-F5344CB8AC3E}">
        <p14:creationId xmlns:p14="http://schemas.microsoft.com/office/powerpoint/2010/main" val="65014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6FB2-E033-47E5-AB22-CDB5CA6D4FBF}"/>
              </a:ext>
            </a:extLst>
          </p:cNvPr>
          <p:cNvSpPr>
            <a:spLocks noGrp="1"/>
          </p:cNvSpPr>
          <p:nvPr>
            <p:ph type="title"/>
          </p:nvPr>
        </p:nvSpPr>
        <p:spPr/>
        <p:txBody>
          <a:bodyPr>
            <a:normAutofit/>
          </a:bodyPr>
          <a:lstStyle/>
          <a:p>
            <a:pPr algn="ctr"/>
            <a:r>
              <a:rPr lang="en-US" sz="3200" dirty="0"/>
              <a:t>Program Announcement for COVID-19 Research</a:t>
            </a:r>
          </a:p>
        </p:txBody>
      </p:sp>
      <p:sp>
        <p:nvSpPr>
          <p:cNvPr id="3" name="Content Placeholder 2">
            <a:extLst>
              <a:ext uri="{FF2B5EF4-FFF2-40B4-BE49-F238E27FC236}">
                <a16:creationId xmlns:a16="http://schemas.microsoft.com/office/drawing/2014/main" id="{02DB402D-C0F7-444D-8E32-475DF2FBF2E3}"/>
              </a:ext>
            </a:extLst>
          </p:cNvPr>
          <p:cNvSpPr>
            <a:spLocks noGrp="1"/>
          </p:cNvSpPr>
          <p:nvPr>
            <p:ph idx="1"/>
          </p:nvPr>
        </p:nvSpPr>
        <p:spPr>
          <a:xfrm>
            <a:off x="457200" y="1257300"/>
            <a:ext cx="8229600" cy="4609663"/>
          </a:xfrm>
        </p:spPr>
        <p:txBody>
          <a:bodyPr>
            <a:normAutofit lnSpcReduction="10000"/>
          </a:bodyPr>
          <a:lstStyle/>
          <a:p>
            <a:pPr marL="0" indent="0">
              <a:buNone/>
            </a:pPr>
            <a:r>
              <a:rPr lang="en-US" dirty="0">
                <a:solidFill>
                  <a:prstClr val="black"/>
                </a:solidFill>
              </a:rPr>
              <a:t>A </a:t>
            </a:r>
            <a:r>
              <a:rPr lang="en-US" b="1" dirty="0">
                <a:solidFill>
                  <a:prstClr val="black"/>
                </a:solidFill>
              </a:rPr>
              <a:t>Program Announcement </a:t>
            </a:r>
            <a:r>
              <a:rPr lang="en-US" dirty="0">
                <a:solidFill>
                  <a:prstClr val="black"/>
                </a:solidFill>
              </a:rPr>
              <a:t>will provide more details shortly and will be highlighting priority areas by service. Proposals will be reviewed in usual Merit Review cycles by special emphasis panels where appropriate; examples include:</a:t>
            </a:r>
          </a:p>
          <a:p>
            <a:pPr marL="0" indent="0">
              <a:buNone/>
            </a:pPr>
            <a:endParaRPr lang="en-US" dirty="0">
              <a:solidFill>
                <a:prstClr val="black"/>
              </a:solidFill>
            </a:endParaRPr>
          </a:p>
          <a:p>
            <a:pPr lvl="0"/>
            <a:r>
              <a:rPr lang="en-US" b="1" u="sng" dirty="0">
                <a:solidFill>
                  <a:prstClr val="black"/>
                </a:solidFill>
              </a:rPr>
              <a:t>HSRD</a:t>
            </a:r>
            <a:r>
              <a:rPr lang="en-US" dirty="0">
                <a:solidFill>
                  <a:prstClr val="black"/>
                </a:solidFill>
              </a:rPr>
              <a:t>: variations in organization of care, practice, outcomes; costs of care; impacts on staff; impacts on non ID outcomes for Summer SMRB.</a:t>
            </a:r>
          </a:p>
          <a:p>
            <a:r>
              <a:rPr lang="en-US" b="1" u="sng" dirty="0"/>
              <a:t>RRD</a:t>
            </a:r>
            <a:r>
              <a:rPr lang="en-US" b="1" dirty="0"/>
              <a:t>:</a:t>
            </a:r>
            <a:r>
              <a:rPr lang="en-US" dirty="0"/>
              <a:t> Including a Special Emphasis Area in their Summer Merit Review RFA/FOA, to be posted this week. The emphasis is on physical, cognitive, and psychosocial disability and rehabilitation approaches following COVID-19 infection or social distancing. </a:t>
            </a:r>
          </a:p>
          <a:p>
            <a:pPr marL="0" lvl="0" indent="0">
              <a:buNone/>
            </a:pPr>
            <a:endParaRPr lang="en-US" dirty="0">
              <a:solidFill>
                <a:prstClr val="black"/>
              </a:solidFill>
            </a:endParaRPr>
          </a:p>
          <a:p>
            <a:pPr lvl="0"/>
            <a:endParaRPr lang="en-US" b="1" dirty="0">
              <a:solidFill>
                <a:prstClr val="black"/>
              </a:solidFill>
            </a:endParaRPr>
          </a:p>
          <a:p>
            <a:endParaRPr lang="en-US" dirty="0"/>
          </a:p>
        </p:txBody>
      </p:sp>
      <p:sp>
        <p:nvSpPr>
          <p:cNvPr id="4" name="TextBox 3">
            <a:extLst>
              <a:ext uri="{FF2B5EF4-FFF2-40B4-BE49-F238E27FC236}">
                <a16:creationId xmlns:a16="http://schemas.microsoft.com/office/drawing/2014/main" id="{7072EB7D-58A3-4BF3-810E-FF9FB5DB4EA1}"/>
              </a:ext>
            </a:extLst>
          </p:cNvPr>
          <p:cNvSpPr txBox="1"/>
          <p:nvPr/>
        </p:nvSpPr>
        <p:spPr>
          <a:xfrm>
            <a:off x="8709284" y="6310168"/>
            <a:ext cx="434715" cy="369332"/>
          </a:xfrm>
          <a:prstGeom prst="rect">
            <a:avLst/>
          </a:prstGeom>
          <a:noFill/>
        </p:spPr>
        <p:txBody>
          <a:bodyPr wrap="square" rtlCol="0">
            <a:spAutoFit/>
          </a:bodyPr>
          <a:lstStyle/>
          <a:p>
            <a:fld id="{D78A99AB-D555-4725-A6B9-C5D8B61B780F}" type="slidenum">
              <a:rPr lang="en-US" smtClean="0"/>
              <a:t>35</a:t>
            </a:fld>
            <a:endParaRPr lang="en-US" dirty="0"/>
          </a:p>
        </p:txBody>
      </p:sp>
    </p:spTree>
    <p:extLst>
      <p:ext uri="{BB962C8B-B14F-4D97-AF65-F5344CB8AC3E}">
        <p14:creationId xmlns:p14="http://schemas.microsoft.com/office/powerpoint/2010/main" val="187067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CBE2-D0D2-467A-AFD7-A11A4FCC6D01}"/>
              </a:ext>
            </a:extLst>
          </p:cNvPr>
          <p:cNvSpPr>
            <a:spLocks noGrp="1"/>
          </p:cNvSpPr>
          <p:nvPr>
            <p:ph type="title"/>
          </p:nvPr>
        </p:nvSpPr>
        <p:spPr/>
        <p:txBody>
          <a:bodyPr>
            <a:normAutofit/>
          </a:bodyPr>
          <a:lstStyle/>
          <a:p>
            <a:pPr algn="ctr"/>
            <a:r>
              <a:rPr lang="en-US" sz="3600" dirty="0"/>
              <a:t>Clinical Science R&amp;D Service</a:t>
            </a:r>
          </a:p>
        </p:txBody>
      </p:sp>
      <p:sp>
        <p:nvSpPr>
          <p:cNvPr id="3" name="Content Placeholder 2">
            <a:extLst>
              <a:ext uri="{FF2B5EF4-FFF2-40B4-BE49-F238E27FC236}">
                <a16:creationId xmlns:a16="http://schemas.microsoft.com/office/drawing/2014/main" id="{8398E8B8-CD37-4604-B6D0-05F2482D7A2E}"/>
              </a:ext>
            </a:extLst>
          </p:cNvPr>
          <p:cNvSpPr>
            <a:spLocks noGrp="1"/>
          </p:cNvSpPr>
          <p:nvPr>
            <p:ph idx="1"/>
          </p:nvPr>
        </p:nvSpPr>
        <p:spPr>
          <a:xfrm>
            <a:off x="457200" y="1048579"/>
            <a:ext cx="8229600" cy="4952171"/>
          </a:xfrm>
        </p:spPr>
        <p:txBody>
          <a:bodyPr>
            <a:normAutofit/>
          </a:bodyPr>
          <a:lstStyle/>
          <a:p>
            <a:r>
              <a:rPr lang="en-US" b="1" dirty="0"/>
              <a:t>Rapid Response Announcement</a:t>
            </a:r>
            <a:r>
              <a:rPr lang="en-US" dirty="0"/>
              <a:t>; rolling deadline until July 1, 2020</a:t>
            </a:r>
          </a:p>
          <a:p>
            <a:pPr lvl="1"/>
            <a:r>
              <a:rPr lang="en-US" sz="2000" dirty="0"/>
              <a:t>Responsive vs Non-responsive</a:t>
            </a:r>
          </a:p>
          <a:p>
            <a:pPr lvl="1"/>
            <a:r>
              <a:rPr lang="en-US" sz="2000" dirty="0"/>
              <a:t>Review: priority topic, feasibility, timeline</a:t>
            </a:r>
          </a:p>
          <a:p>
            <a:r>
              <a:rPr lang="en-US" b="1" dirty="0"/>
              <a:t>Service Directed Research</a:t>
            </a:r>
            <a:r>
              <a:rPr lang="en-US" dirty="0"/>
              <a:t>: clinical trials funded by CSRD</a:t>
            </a:r>
          </a:p>
          <a:p>
            <a:pPr lvl="1"/>
            <a:r>
              <a:rPr lang="en-US" sz="2000" dirty="0"/>
              <a:t>Use Letter of Intent for Trials to present rationale</a:t>
            </a:r>
          </a:p>
          <a:p>
            <a:pPr lvl="1"/>
            <a:r>
              <a:rPr lang="en-US" sz="2000" dirty="0"/>
              <a:t>Application for trials reviewed in special panels as needed</a:t>
            </a:r>
          </a:p>
          <a:p>
            <a:pPr lvl="1"/>
            <a:r>
              <a:rPr lang="en-US" sz="2000" dirty="0"/>
              <a:t>Example this week:  Application under review</a:t>
            </a:r>
          </a:p>
          <a:p>
            <a:r>
              <a:rPr lang="en-US" b="1" dirty="0"/>
              <a:t>Program Announcement </a:t>
            </a:r>
            <a:r>
              <a:rPr lang="en-US" dirty="0"/>
              <a:t>priorities for CSRD will include:</a:t>
            </a:r>
          </a:p>
          <a:p>
            <a:pPr lvl="1"/>
            <a:r>
              <a:rPr lang="en-US" sz="2000" dirty="0"/>
              <a:t>Trials proposing off-label or repurposed medications</a:t>
            </a:r>
          </a:p>
          <a:p>
            <a:pPr lvl="1"/>
            <a:r>
              <a:rPr lang="en-US" sz="2000" dirty="0"/>
              <a:t>Physical and mental health impacts of COVID-19</a:t>
            </a:r>
          </a:p>
          <a:p>
            <a:pPr lvl="1"/>
            <a:r>
              <a:rPr lang="en-US" sz="2000" dirty="0"/>
              <a:t>Screening; diagnosis</a:t>
            </a:r>
          </a:p>
          <a:p>
            <a:pPr marL="457200" lvl="1" indent="0">
              <a:buNone/>
            </a:pPr>
            <a:endParaRPr lang="en-US" dirty="0"/>
          </a:p>
        </p:txBody>
      </p:sp>
      <p:sp>
        <p:nvSpPr>
          <p:cNvPr id="4" name="TextBox 3">
            <a:extLst>
              <a:ext uri="{FF2B5EF4-FFF2-40B4-BE49-F238E27FC236}">
                <a16:creationId xmlns:a16="http://schemas.microsoft.com/office/drawing/2014/main" id="{B3CE361E-40ED-4D87-94B1-9A6AB4A3CF91}"/>
              </a:ext>
            </a:extLst>
          </p:cNvPr>
          <p:cNvSpPr txBox="1"/>
          <p:nvPr/>
        </p:nvSpPr>
        <p:spPr>
          <a:xfrm>
            <a:off x="8709284" y="6310168"/>
            <a:ext cx="434715" cy="369332"/>
          </a:xfrm>
          <a:prstGeom prst="rect">
            <a:avLst/>
          </a:prstGeom>
          <a:noFill/>
        </p:spPr>
        <p:txBody>
          <a:bodyPr wrap="square" rtlCol="0">
            <a:spAutoFit/>
          </a:bodyPr>
          <a:lstStyle/>
          <a:p>
            <a:fld id="{CA2AA592-6398-42F2-8EF2-5E11C5838DEA}" type="slidenum">
              <a:rPr lang="en-US" smtClean="0"/>
              <a:t>36</a:t>
            </a:fld>
            <a:endParaRPr lang="en-US" dirty="0"/>
          </a:p>
        </p:txBody>
      </p:sp>
    </p:spTree>
    <p:extLst>
      <p:ext uri="{BB962C8B-B14F-4D97-AF65-F5344CB8AC3E}">
        <p14:creationId xmlns:p14="http://schemas.microsoft.com/office/powerpoint/2010/main" val="3936458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4C39C-60D3-4923-9E87-8C0FFB012708}"/>
              </a:ext>
            </a:extLst>
          </p:cNvPr>
          <p:cNvSpPr>
            <a:spLocks noGrp="1"/>
          </p:cNvSpPr>
          <p:nvPr>
            <p:ph type="title"/>
          </p:nvPr>
        </p:nvSpPr>
        <p:spPr/>
        <p:txBody>
          <a:bodyPr>
            <a:normAutofit/>
          </a:bodyPr>
          <a:lstStyle/>
          <a:p>
            <a:pPr algn="ctr"/>
            <a:r>
              <a:rPr lang="en-US" sz="3600" dirty="0"/>
              <a:t>Biomedical Laboratory R&amp;D Service</a:t>
            </a:r>
          </a:p>
        </p:txBody>
      </p:sp>
      <p:sp>
        <p:nvSpPr>
          <p:cNvPr id="4" name="Content Placeholder 2">
            <a:extLst>
              <a:ext uri="{FF2B5EF4-FFF2-40B4-BE49-F238E27FC236}">
                <a16:creationId xmlns:a16="http://schemas.microsoft.com/office/drawing/2014/main" id="{9F2233BE-5CAB-497B-933A-2AB7B59424E3}"/>
              </a:ext>
            </a:extLst>
          </p:cNvPr>
          <p:cNvSpPr txBox="1">
            <a:spLocks/>
          </p:cNvSpPr>
          <p:nvPr/>
        </p:nvSpPr>
        <p:spPr>
          <a:xfrm>
            <a:off x="457200" y="1157288"/>
            <a:ext cx="8229600" cy="5000066"/>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24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Applications should address issues related to the prevention and treatment of COVID-19 infection at the preclinical level. Proposals that focus on aspects unique to the Veteran population are encouraged.</a:t>
            </a:r>
          </a:p>
          <a:p>
            <a:pPr marL="0" indent="0">
              <a:buFont typeface="Arial"/>
              <a:buNone/>
            </a:pPr>
            <a:endParaRPr lang="en-US" dirty="0"/>
          </a:p>
          <a:p>
            <a:pPr marL="0" indent="0">
              <a:buFont typeface="Arial"/>
              <a:buNone/>
            </a:pPr>
            <a:r>
              <a:rPr lang="en-US" dirty="0"/>
              <a:t>Responsive applications include development of protective measures ranging from the production and testing of personal protective devices for use in VA facilities to development of vaccines, studies of small molecules or biologics as treatments for active disease (</a:t>
            </a:r>
            <a:r>
              <a:rPr lang="en-US" i="1" dirty="0"/>
              <a:t>in vitro </a:t>
            </a:r>
            <a:r>
              <a:rPr lang="en-US" dirty="0"/>
              <a:t>and/or </a:t>
            </a:r>
            <a:r>
              <a:rPr lang="en-US" i="1" dirty="0"/>
              <a:t>in vivo</a:t>
            </a:r>
            <a:r>
              <a:rPr lang="en-US" dirty="0"/>
              <a:t> studies), and studies of the role and modulation of immune responses that may contribute to the disease pathogenesis. </a:t>
            </a:r>
          </a:p>
          <a:p>
            <a:pPr marL="0" indent="0">
              <a:buFont typeface="Arial"/>
              <a:buNone/>
            </a:pPr>
            <a:endParaRPr lang="en-US" dirty="0"/>
          </a:p>
          <a:p>
            <a:r>
              <a:rPr lang="en-US" dirty="0"/>
              <a:t>Respond to Parent RFA, BX 20-001</a:t>
            </a:r>
          </a:p>
          <a:p>
            <a:pPr lvl="1"/>
            <a:r>
              <a:rPr lang="en-US" dirty="0"/>
              <a:t>Research plan is limited to 9 pages</a:t>
            </a:r>
          </a:p>
          <a:p>
            <a:pPr lvl="1"/>
            <a:r>
              <a:rPr lang="en-US" dirty="0"/>
              <a:t>Budget is capped at 2 years and $165,000 per year</a:t>
            </a:r>
          </a:p>
          <a:p>
            <a:pPr lvl="1"/>
            <a:r>
              <a:rPr lang="en-US" dirty="0"/>
              <a:t>All 5/8 VA salaried investigators may apply</a:t>
            </a:r>
          </a:p>
          <a:p>
            <a:pPr marL="57150" indent="0">
              <a:buFont typeface="Arial"/>
              <a:buNone/>
            </a:pPr>
            <a:endParaRPr lang="en-US" dirty="0"/>
          </a:p>
          <a:p>
            <a:pPr marL="57150" indent="0">
              <a:buFont typeface="Arial"/>
              <a:buNone/>
            </a:pPr>
            <a:r>
              <a:rPr lang="en-US" b="1" u="sng" dirty="0"/>
              <a:t>Application deadline is April 30</a:t>
            </a:r>
          </a:p>
          <a:p>
            <a:pPr lvl="1"/>
            <a:endParaRPr lang="en-US" dirty="0"/>
          </a:p>
          <a:p>
            <a:endParaRPr lang="en-US" dirty="0"/>
          </a:p>
        </p:txBody>
      </p:sp>
      <p:sp>
        <p:nvSpPr>
          <p:cNvPr id="5" name="TextBox 4">
            <a:extLst>
              <a:ext uri="{FF2B5EF4-FFF2-40B4-BE49-F238E27FC236}">
                <a16:creationId xmlns:a16="http://schemas.microsoft.com/office/drawing/2014/main" id="{64C4F234-71E8-4D29-8D62-DCDBEF09343B}"/>
              </a:ext>
            </a:extLst>
          </p:cNvPr>
          <p:cNvSpPr txBox="1"/>
          <p:nvPr/>
        </p:nvSpPr>
        <p:spPr>
          <a:xfrm>
            <a:off x="8709284" y="6310168"/>
            <a:ext cx="434715" cy="369332"/>
          </a:xfrm>
          <a:prstGeom prst="rect">
            <a:avLst/>
          </a:prstGeom>
          <a:noFill/>
        </p:spPr>
        <p:txBody>
          <a:bodyPr wrap="square" rtlCol="0">
            <a:spAutoFit/>
          </a:bodyPr>
          <a:lstStyle/>
          <a:p>
            <a:fld id="{AEA972A3-F2B0-42FD-B4B8-75BC6144D883}" type="slidenum">
              <a:rPr lang="en-US" smtClean="0"/>
              <a:t>37</a:t>
            </a:fld>
            <a:endParaRPr lang="en-US" dirty="0"/>
          </a:p>
        </p:txBody>
      </p:sp>
    </p:spTree>
    <p:extLst>
      <p:ext uri="{BB962C8B-B14F-4D97-AF65-F5344CB8AC3E}">
        <p14:creationId xmlns:p14="http://schemas.microsoft.com/office/powerpoint/2010/main" val="3350435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E4F3E-1A78-4E3F-8C78-BF404C02CC46}"/>
              </a:ext>
            </a:extLst>
          </p:cNvPr>
          <p:cNvSpPr>
            <a:spLocks noGrp="1"/>
          </p:cNvSpPr>
          <p:nvPr>
            <p:ph type="title"/>
          </p:nvPr>
        </p:nvSpPr>
        <p:spPr>
          <a:xfrm>
            <a:off x="354330" y="217488"/>
            <a:ext cx="8229600" cy="773941"/>
          </a:xfrm>
        </p:spPr>
        <p:txBody>
          <a:bodyPr>
            <a:normAutofit/>
          </a:bodyPr>
          <a:lstStyle/>
          <a:p>
            <a:pPr algn="ctr"/>
            <a:r>
              <a:rPr lang="en-US" dirty="0"/>
              <a:t>HSR&amp;D Rapid Response Projects</a:t>
            </a:r>
          </a:p>
        </p:txBody>
      </p:sp>
      <p:sp>
        <p:nvSpPr>
          <p:cNvPr id="3" name="Content Placeholder 2">
            <a:extLst>
              <a:ext uri="{FF2B5EF4-FFF2-40B4-BE49-F238E27FC236}">
                <a16:creationId xmlns:a16="http://schemas.microsoft.com/office/drawing/2014/main" id="{EC46B5F0-E08C-4BD6-8461-0097B8057E4E}"/>
              </a:ext>
            </a:extLst>
          </p:cNvPr>
          <p:cNvSpPr>
            <a:spLocks noGrp="1"/>
          </p:cNvSpPr>
          <p:nvPr>
            <p:ph idx="1"/>
          </p:nvPr>
        </p:nvSpPr>
        <p:spPr>
          <a:xfrm>
            <a:off x="457200" y="1200151"/>
            <a:ext cx="8229600" cy="4928800"/>
          </a:xfrm>
        </p:spPr>
        <p:txBody>
          <a:bodyPr>
            <a:normAutofit fontScale="62500" lnSpcReduction="20000"/>
          </a:bodyPr>
          <a:lstStyle/>
          <a:p>
            <a:pPr>
              <a:spcBef>
                <a:spcPts val="0"/>
              </a:spcBef>
            </a:pPr>
            <a:r>
              <a:rPr lang="en-US" sz="2600" b="1" dirty="0">
                <a:latin typeface="+mj-lt"/>
              </a:rPr>
              <a:t>Jumpstart research efforts by supporting work related to COVID-19</a:t>
            </a:r>
          </a:p>
          <a:p>
            <a:pPr lvl="1">
              <a:spcBef>
                <a:spcPts val="0"/>
              </a:spcBef>
            </a:pPr>
            <a:r>
              <a:rPr lang="en-US" sz="2600" dirty="0">
                <a:latin typeface="+mj-lt"/>
              </a:rPr>
              <a:t>Planning projects (“preparatory to research activities”); short-term pilots; data analysis projects; modifications to existing projects.</a:t>
            </a:r>
          </a:p>
          <a:p>
            <a:pPr lvl="1">
              <a:spcBef>
                <a:spcPts val="0"/>
              </a:spcBef>
            </a:pPr>
            <a:endParaRPr lang="en-US" sz="2600" dirty="0">
              <a:latin typeface="+mj-lt"/>
            </a:endParaRPr>
          </a:p>
          <a:p>
            <a:pPr>
              <a:spcBef>
                <a:spcPts val="0"/>
              </a:spcBef>
            </a:pPr>
            <a:r>
              <a:rPr lang="en-US" sz="2600" b="1" dirty="0">
                <a:latin typeface="+mj-lt"/>
              </a:rPr>
              <a:t>Timeline, Review, &amp; Award</a:t>
            </a:r>
          </a:p>
          <a:p>
            <a:pPr lvl="1">
              <a:spcBef>
                <a:spcPts val="0"/>
              </a:spcBef>
            </a:pPr>
            <a:r>
              <a:rPr lang="en-US" sz="2600" dirty="0">
                <a:latin typeface="+mj-lt"/>
              </a:rPr>
              <a:t>First submissions were due Monday, April 6 (decisions announced by May 1)</a:t>
            </a:r>
          </a:p>
          <a:p>
            <a:pPr lvl="1">
              <a:spcBef>
                <a:spcPts val="0"/>
              </a:spcBef>
            </a:pPr>
            <a:r>
              <a:rPr lang="en-US" sz="2600" dirty="0">
                <a:latin typeface="+mj-lt"/>
              </a:rPr>
              <a:t>Subsequent applications reviewed on a rolling basis through July 1</a:t>
            </a:r>
          </a:p>
          <a:p>
            <a:pPr lvl="1">
              <a:spcBef>
                <a:spcPts val="0"/>
              </a:spcBef>
            </a:pPr>
            <a:endParaRPr lang="en-US" sz="2600" dirty="0">
              <a:latin typeface="+mj-lt"/>
            </a:endParaRPr>
          </a:p>
          <a:p>
            <a:pPr>
              <a:spcBef>
                <a:spcPts val="0"/>
              </a:spcBef>
            </a:pPr>
            <a:r>
              <a:rPr lang="en-US" sz="2600" b="1" dirty="0">
                <a:latin typeface="+mj-lt"/>
              </a:rPr>
              <a:t>Application</a:t>
            </a:r>
            <a:r>
              <a:rPr lang="en-US" sz="2600" dirty="0">
                <a:latin typeface="+mj-lt"/>
              </a:rPr>
              <a:t> (submitted by PI’S VA Research Office)</a:t>
            </a:r>
          </a:p>
          <a:p>
            <a:pPr lvl="1">
              <a:spcBef>
                <a:spcPts val="0"/>
              </a:spcBef>
            </a:pPr>
            <a:r>
              <a:rPr lang="en-US" sz="2600" dirty="0">
                <a:latin typeface="+mj-lt"/>
              </a:rPr>
              <a:t>Concept paper (3 pages) </a:t>
            </a:r>
          </a:p>
          <a:p>
            <a:pPr lvl="1">
              <a:spcBef>
                <a:spcPts val="0"/>
              </a:spcBef>
            </a:pPr>
            <a:r>
              <a:rPr lang="en-US" sz="2600" dirty="0">
                <a:latin typeface="+mj-lt"/>
              </a:rPr>
              <a:t>Summary budget table &amp; budget justification </a:t>
            </a:r>
          </a:p>
          <a:p>
            <a:pPr lvl="2">
              <a:spcBef>
                <a:spcPts val="0"/>
              </a:spcBef>
            </a:pPr>
            <a:r>
              <a:rPr lang="en-US" sz="2600" dirty="0">
                <a:latin typeface="+mj-lt"/>
              </a:rPr>
              <a:t>No minimum or maximum budget BUT funds should be expendable within 9 months (estimate $25,000 - $100,00)</a:t>
            </a:r>
          </a:p>
          <a:p>
            <a:pPr lvl="2">
              <a:spcBef>
                <a:spcPts val="0"/>
              </a:spcBef>
            </a:pPr>
            <a:r>
              <a:rPr lang="en-US" sz="2600" dirty="0">
                <a:latin typeface="+mj-lt"/>
              </a:rPr>
              <a:t>Discourage TBH staff</a:t>
            </a:r>
          </a:p>
          <a:p>
            <a:pPr lvl="1">
              <a:spcBef>
                <a:spcPts val="0"/>
              </a:spcBef>
            </a:pPr>
            <a:endParaRPr lang="en-US" sz="2600" dirty="0">
              <a:latin typeface="+mj-lt"/>
            </a:endParaRPr>
          </a:p>
          <a:p>
            <a:pPr>
              <a:spcBef>
                <a:spcPts val="0"/>
              </a:spcBef>
            </a:pPr>
            <a:r>
              <a:rPr lang="en-US" sz="2600" b="1" dirty="0">
                <a:latin typeface="+mj-lt"/>
              </a:rPr>
              <a:t>Notes:</a:t>
            </a:r>
          </a:p>
          <a:p>
            <a:pPr lvl="1">
              <a:spcBef>
                <a:spcPts val="0"/>
              </a:spcBef>
            </a:pPr>
            <a:r>
              <a:rPr lang="en-US" sz="2600" dirty="0">
                <a:latin typeface="+mj-lt"/>
              </a:rPr>
              <a:t>Projects are NOT subject to administrative hold/stand down</a:t>
            </a:r>
          </a:p>
          <a:p>
            <a:pPr lvl="1">
              <a:spcBef>
                <a:spcPts val="0"/>
              </a:spcBef>
            </a:pPr>
            <a:r>
              <a:rPr lang="en-US" sz="2600" dirty="0">
                <a:latin typeface="+mj-lt"/>
              </a:rPr>
              <a:t>Projects must not interfere with the mission critical work of VA clinical and operations partners in their response to COVID-19</a:t>
            </a:r>
            <a:endParaRPr lang="en-US" sz="2600" b="1" dirty="0">
              <a:latin typeface="+mj-lt"/>
            </a:endParaRPr>
          </a:p>
          <a:p>
            <a:pPr marL="0" indent="0">
              <a:spcBef>
                <a:spcPts val="0"/>
              </a:spcBef>
              <a:buNone/>
            </a:pPr>
            <a:endParaRPr lang="en-US" sz="2600" b="1" dirty="0">
              <a:latin typeface="+mj-lt"/>
            </a:endParaRPr>
          </a:p>
          <a:p>
            <a:pPr>
              <a:spcBef>
                <a:spcPts val="0"/>
              </a:spcBef>
            </a:pPr>
            <a:r>
              <a:rPr lang="en-US" sz="2600" b="1" dirty="0">
                <a:latin typeface="+mj-lt"/>
              </a:rPr>
              <a:t>Additional Information</a:t>
            </a:r>
          </a:p>
          <a:p>
            <a:pPr lvl="1">
              <a:spcBef>
                <a:spcPts val="0"/>
              </a:spcBef>
            </a:pPr>
            <a:r>
              <a:rPr lang="en-US" sz="2600" dirty="0">
                <a:latin typeface="+mj-lt"/>
              </a:rPr>
              <a:t>RFA available at</a:t>
            </a:r>
            <a:r>
              <a:rPr lang="en-US" sz="1900" dirty="0">
                <a:latin typeface="+mj-lt"/>
              </a:rPr>
              <a:t>: </a:t>
            </a:r>
            <a:r>
              <a:rPr lang="en-US" sz="2900" dirty="0">
                <a:hlinkClick r:id="rId3"/>
              </a:rPr>
              <a:t>https://www.hsrd.research.va.gov/funding/Rapid-Response-Projects_COVID19.pdf</a:t>
            </a:r>
            <a:endParaRPr lang="en-US" sz="2900" dirty="0"/>
          </a:p>
          <a:p>
            <a:pPr lvl="1">
              <a:spcBef>
                <a:spcPts val="0"/>
              </a:spcBef>
            </a:pPr>
            <a:r>
              <a:rPr lang="en-US" sz="2600" dirty="0">
                <a:latin typeface="+mj-lt"/>
                <a:cs typeface="Arial" panose="020B0604020202020204" pitchFamily="34" charset="0"/>
              </a:rPr>
              <a:t>Direct questions to: </a:t>
            </a:r>
            <a:r>
              <a:rPr lang="en-US" sz="2600" u="sng" dirty="0">
                <a:latin typeface="+mj-lt"/>
                <a:hlinkClick r:id="rId4"/>
              </a:rPr>
              <a:t>vhacoordcoin@va.gov</a:t>
            </a:r>
            <a:r>
              <a:rPr lang="en-US" sz="2600" dirty="0">
                <a:latin typeface="+mj-lt"/>
              </a:rPr>
              <a:t> </a:t>
            </a:r>
          </a:p>
        </p:txBody>
      </p:sp>
      <p:sp>
        <p:nvSpPr>
          <p:cNvPr id="4" name="TextBox 3">
            <a:extLst>
              <a:ext uri="{FF2B5EF4-FFF2-40B4-BE49-F238E27FC236}">
                <a16:creationId xmlns:a16="http://schemas.microsoft.com/office/drawing/2014/main" id="{64CBEE88-3816-47A2-8410-89B7A151DD61}"/>
              </a:ext>
            </a:extLst>
          </p:cNvPr>
          <p:cNvSpPr txBox="1"/>
          <p:nvPr/>
        </p:nvSpPr>
        <p:spPr>
          <a:xfrm>
            <a:off x="8709284" y="6310168"/>
            <a:ext cx="434715" cy="369332"/>
          </a:xfrm>
          <a:prstGeom prst="rect">
            <a:avLst/>
          </a:prstGeom>
          <a:noFill/>
        </p:spPr>
        <p:txBody>
          <a:bodyPr wrap="square" rtlCol="0">
            <a:spAutoFit/>
          </a:bodyPr>
          <a:lstStyle/>
          <a:p>
            <a:fld id="{951DEA32-73D9-421A-9BE3-21C33C0891B4}" type="slidenum">
              <a:rPr lang="en-US" smtClean="0"/>
              <a:t>38</a:t>
            </a:fld>
            <a:endParaRPr lang="en-US" dirty="0"/>
          </a:p>
        </p:txBody>
      </p:sp>
    </p:spTree>
    <p:extLst>
      <p:ext uri="{BB962C8B-B14F-4D97-AF65-F5344CB8AC3E}">
        <p14:creationId xmlns:p14="http://schemas.microsoft.com/office/powerpoint/2010/main" val="1929395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E4F3E-1A78-4E3F-8C78-BF404C02CC46}"/>
              </a:ext>
            </a:extLst>
          </p:cNvPr>
          <p:cNvSpPr>
            <a:spLocks noGrp="1"/>
          </p:cNvSpPr>
          <p:nvPr>
            <p:ph type="title"/>
          </p:nvPr>
        </p:nvSpPr>
        <p:spPr>
          <a:xfrm>
            <a:off x="354330" y="217488"/>
            <a:ext cx="8229600" cy="773941"/>
          </a:xfrm>
        </p:spPr>
        <p:txBody>
          <a:bodyPr>
            <a:normAutofit/>
          </a:bodyPr>
          <a:lstStyle/>
          <a:p>
            <a:pPr algn="ctr"/>
            <a:r>
              <a:rPr lang="en-US" dirty="0"/>
              <a:t>Evidence Synthesis Program (ESP)</a:t>
            </a:r>
          </a:p>
        </p:txBody>
      </p:sp>
      <p:sp>
        <p:nvSpPr>
          <p:cNvPr id="3" name="Content Placeholder 2">
            <a:extLst>
              <a:ext uri="{FF2B5EF4-FFF2-40B4-BE49-F238E27FC236}">
                <a16:creationId xmlns:a16="http://schemas.microsoft.com/office/drawing/2014/main" id="{EC46B5F0-E08C-4BD6-8461-0097B8057E4E}"/>
              </a:ext>
            </a:extLst>
          </p:cNvPr>
          <p:cNvSpPr>
            <a:spLocks noGrp="1"/>
          </p:cNvSpPr>
          <p:nvPr>
            <p:ph idx="1"/>
          </p:nvPr>
        </p:nvSpPr>
        <p:spPr>
          <a:xfrm>
            <a:off x="457200" y="1200151"/>
            <a:ext cx="8229600" cy="4928800"/>
          </a:xfrm>
        </p:spPr>
        <p:txBody>
          <a:bodyPr>
            <a:normAutofit fontScale="70000" lnSpcReduction="20000"/>
          </a:bodyPr>
          <a:lstStyle/>
          <a:p>
            <a:pPr>
              <a:spcBef>
                <a:spcPts val="0"/>
              </a:spcBef>
            </a:pPr>
            <a:r>
              <a:rPr lang="en-US" sz="2600" b="1" dirty="0">
                <a:latin typeface="+mj-lt"/>
              </a:rPr>
              <a:t>Ultra-Rapid Reviews</a:t>
            </a:r>
          </a:p>
          <a:p>
            <a:pPr lvl="1">
              <a:spcBef>
                <a:spcPts val="0"/>
              </a:spcBef>
            </a:pPr>
            <a:r>
              <a:rPr lang="en-US" sz="2600" dirty="0">
                <a:latin typeface="+mj-lt"/>
              </a:rPr>
              <a:t>Collaborating with WHO to produce reviews on urgent topics within a few days of request</a:t>
            </a:r>
          </a:p>
          <a:p>
            <a:pPr lvl="1">
              <a:spcBef>
                <a:spcPts val="0"/>
              </a:spcBef>
            </a:pPr>
            <a:r>
              <a:rPr lang="en-US" sz="2600" dirty="0">
                <a:latin typeface="+mj-lt"/>
              </a:rPr>
              <a:t>Topics include:</a:t>
            </a:r>
          </a:p>
          <a:p>
            <a:pPr lvl="2">
              <a:spcBef>
                <a:spcPts val="0"/>
              </a:spcBef>
            </a:pPr>
            <a:r>
              <a:rPr lang="en-US" sz="2600" dirty="0">
                <a:latin typeface="+mj-lt"/>
              </a:rPr>
              <a:t>Does corticosteroid therapy improve or exacerbate COVID-19 outcomes?</a:t>
            </a:r>
          </a:p>
          <a:p>
            <a:pPr lvl="2">
              <a:spcBef>
                <a:spcPts val="0"/>
              </a:spcBef>
            </a:pPr>
            <a:r>
              <a:rPr lang="en-US" sz="2600" dirty="0">
                <a:latin typeface="+mj-lt"/>
              </a:rPr>
              <a:t>Do common hypertension medications (ACE inhibitors, angiotensin receptor blockers) increase risk of contracting COVID-19 and/or increase severity of the disease? </a:t>
            </a:r>
          </a:p>
          <a:p>
            <a:pPr lvl="1">
              <a:spcBef>
                <a:spcPts val="0"/>
              </a:spcBef>
            </a:pPr>
            <a:endParaRPr lang="en-US" sz="2600" dirty="0">
              <a:latin typeface="+mj-lt"/>
            </a:endParaRPr>
          </a:p>
          <a:p>
            <a:pPr>
              <a:spcBef>
                <a:spcPts val="0"/>
              </a:spcBef>
            </a:pPr>
            <a:r>
              <a:rPr lang="en-US" sz="2600" b="1" dirty="0">
                <a:latin typeface="+mj-lt"/>
              </a:rPr>
              <a:t>Rapid Commentary on New Research</a:t>
            </a:r>
          </a:p>
          <a:p>
            <a:pPr lvl="1">
              <a:spcBef>
                <a:spcPts val="0"/>
              </a:spcBef>
            </a:pPr>
            <a:r>
              <a:rPr lang="en-US" sz="2600" dirty="0">
                <a:latin typeface="+mj-lt"/>
              </a:rPr>
              <a:t>Producing commentary on new publications and pre-prints at the request of clinical and operational leadership, including the heads of Emergency Medicine, Critical Care, and Hospital Medicine</a:t>
            </a:r>
          </a:p>
          <a:p>
            <a:pPr lvl="1">
              <a:spcBef>
                <a:spcPts val="0"/>
              </a:spcBef>
            </a:pPr>
            <a:endParaRPr lang="en-US" sz="2600" dirty="0">
              <a:latin typeface="+mj-lt"/>
            </a:endParaRPr>
          </a:p>
          <a:p>
            <a:pPr>
              <a:spcBef>
                <a:spcPts val="0"/>
              </a:spcBef>
            </a:pPr>
            <a:endParaRPr lang="en-US" sz="2600" b="1" dirty="0">
              <a:latin typeface="+mj-lt"/>
            </a:endParaRPr>
          </a:p>
          <a:p>
            <a:pPr>
              <a:spcBef>
                <a:spcPts val="0"/>
              </a:spcBef>
            </a:pPr>
            <a:r>
              <a:rPr lang="en-US" sz="2600" b="1" dirty="0">
                <a:latin typeface="+mj-lt"/>
              </a:rPr>
              <a:t>Monitoring Changes in Clinical Guidance</a:t>
            </a:r>
            <a:endParaRPr lang="en-US" sz="2600" dirty="0">
              <a:latin typeface="+mj-lt"/>
            </a:endParaRPr>
          </a:p>
          <a:p>
            <a:pPr lvl="1">
              <a:spcBef>
                <a:spcPts val="0"/>
              </a:spcBef>
            </a:pPr>
            <a:r>
              <a:rPr lang="en-US" sz="2600" dirty="0">
                <a:latin typeface="+mj-lt"/>
              </a:rPr>
              <a:t>Reporting to clinical and operational leadership on changes in guidance from medical societies, including: American Board of Emergency Medicine, American College of Emergency Physicians, Society of Critical Care Medicine</a:t>
            </a:r>
          </a:p>
        </p:txBody>
      </p:sp>
      <p:sp>
        <p:nvSpPr>
          <p:cNvPr id="4" name="TextBox 3">
            <a:extLst>
              <a:ext uri="{FF2B5EF4-FFF2-40B4-BE49-F238E27FC236}">
                <a16:creationId xmlns:a16="http://schemas.microsoft.com/office/drawing/2014/main" id="{CF7A8ECD-5B56-4823-BA8F-F570E82ED493}"/>
              </a:ext>
            </a:extLst>
          </p:cNvPr>
          <p:cNvSpPr txBox="1"/>
          <p:nvPr/>
        </p:nvSpPr>
        <p:spPr>
          <a:xfrm>
            <a:off x="8709284" y="6310168"/>
            <a:ext cx="434715" cy="369332"/>
          </a:xfrm>
          <a:prstGeom prst="rect">
            <a:avLst/>
          </a:prstGeom>
          <a:noFill/>
        </p:spPr>
        <p:txBody>
          <a:bodyPr wrap="square" rtlCol="0">
            <a:spAutoFit/>
          </a:bodyPr>
          <a:lstStyle/>
          <a:p>
            <a:fld id="{2149F4D8-7B36-4748-BB1D-933DD31DF8C5}" type="slidenum">
              <a:rPr lang="en-US" smtClean="0"/>
              <a:t>39</a:t>
            </a:fld>
            <a:endParaRPr lang="en-US" dirty="0"/>
          </a:p>
        </p:txBody>
      </p:sp>
    </p:spTree>
    <p:extLst>
      <p:ext uri="{BB962C8B-B14F-4D97-AF65-F5344CB8AC3E}">
        <p14:creationId xmlns:p14="http://schemas.microsoft.com/office/powerpoint/2010/main" val="1307631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562E-990C-4470-9672-EEC8D60FCBD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4797F0E-3428-411D-BC2B-64BB4719C664}"/>
              </a:ext>
            </a:extLst>
          </p:cNvPr>
          <p:cNvSpPr>
            <a:spLocks noGrp="1"/>
          </p:cNvSpPr>
          <p:nvPr>
            <p:ph idx="1"/>
          </p:nvPr>
        </p:nvSpPr>
        <p:spPr>
          <a:xfrm>
            <a:off x="457200" y="1421617"/>
            <a:ext cx="8229600" cy="4454527"/>
          </a:xfrm>
        </p:spPr>
        <p:txBody>
          <a:bodyPr>
            <a:normAutofit fontScale="92500" lnSpcReduction="10000"/>
          </a:bodyPr>
          <a:lstStyle/>
          <a:p>
            <a:r>
              <a:rPr lang="en-US" dirty="0"/>
              <a:t>ORD COVID-19 Response Team Activities</a:t>
            </a:r>
          </a:p>
          <a:p>
            <a:r>
              <a:rPr lang="en-US" dirty="0"/>
              <a:t>Industry Partnerships / Access to Clinical Trials for Veterans &amp; CSP studies </a:t>
            </a:r>
          </a:p>
          <a:p>
            <a:r>
              <a:rPr lang="en-US" dirty="0"/>
              <a:t>Regulatory activities for COVID-19 studies </a:t>
            </a:r>
          </a:p>
          <a:p>
            <a:r>
              <a:rPr lang="en-US" dirty="0"/>
              <a:t>VA interagency collaborations </a:t>
            </a:r>
          </a:p>
          <a:p>
            <a:r>
              <a:rPr lang="en-US" dirty="0"/>
              <a:t>ORD supported research</a:t>
            </a:r>
          </a:p>
          <a:p>
            <a:pPr lvl="1"/>
            <a:r>
              <a:rPr lang="en-US" dirty="0"/>
              <a:t>Clinical Science R&amp;D</a:t>
            </a:r>
          </a:p>
          <a:p>
            <a:pPr lvl="1"/>
            <a:r>
              <a:rPr lang="en-US" dirty="0"/>
              <a:t>Health Services R&amp;D</a:t>
            </a:r>
          </a:p>
          <a:p>
            <a:pPr lvl="1"/>
            <a:r>
              <a:rPr lang="en-US" dirty="0"/>
              <a:t>Biomedical Lab R&amp;D</a:t>
            </a:r>
          </a:p>
          <a:p>
            <a:pPr lvl="1"/>
            <a:r>
              <a:rPr lang="en-US" dirty="0"/>
              <a:t>Rehabilitation R&amp;D</a:t>
            </a:r>
          </a:p>
          <a:p>
            <a:pPr lvl="1"/>
            <a:r>
              <a:rPr lang="en-US" dirty="0"/>
              <a:t>Million Veteran Program</a:t>
            </a:r>
          </a:p>
          <a:p>
            <a:r>
              <a:rPr lang="en-US" dirty="0"/>
              <a:t>Q&amp;A (through Chat Line)</a:t>
            </a:r>
          </a:p>
        </p:txBody>
      </p:sp>
      <p:sp>
        <p:nvSpPr>
          <p:cNvPr id="4" name="TextBox 3">
            <a:extLst>
              <a:ext uri="{FF2B5EF4-FFF2-40B4-BE49-F238E27FC236}">
                <a16:creationId xmlns:a16="http://schemas.microsoft.com/office/drawing/2014/main" id="{3ED0532F-4C6F-4255-994A-F15AADA2F02E}"/>
              </a:ext>
            </a:extLst>
          </p:cNvPr>
          <p:cNvSpPr txBox="1"/>
          <p:nvPr/>
        </p:nvSpPr>
        <p:spPr>
          <a:xfrm>
            <a:off x="8709285" y="6310168"/>
            <a:ext cx="329784" cy="369332"/>
          </a:xfrm>
          <a:prstGeom prst="rect">
            <a:avLst/>
          </a:prstGeom>
          <a:noFill/>
        </p:spPr>
        <p:txBody>
          <a:bodyPr wrap="square" rtlCol="0">
            <a:spAutoFit/>
          </a:bodyPr>
          <a:lstStyle/>
          <a:p>
            <a:fld id="{A0F95559-85AF-4AA0-9831-FCB032463708}" type="slidenum">
              <a:rPr lang="en-US" dirty="0"/>
              <a:t>4</a:t>
            </a:fld>
            <a:endParaRPr lang="en-US" dirty="0"/>
          </a:p>
        </p:txBody>
      </p:sp>
    </p:spTree>
    <p:extLst>
      <p:ext uri="{BB962C8B-B14F-4D97-AF65-F5344CB8AC3E}">
        <p14:creationId xmlns:p14="http://schemas.microsoft.com/office/powerpoint/2010/main" val="2020030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CBE2-D0D2-467A-AFD7-A11A4FCC6D01}"/>
              </a:ext>
            </a:extLst>
          </p:cNvPr>
          <p:cNvSpPr>
            <a:spLocks noGrp="1"/>
          </p:cNvSpPr>
          <p:nvPr>
            <p:ph type="title"/>
          </p:nvPr>
        </p:nvSpPr>
        <p:spPr/>
        <p:txBody>
          <a:bodyPr>
            <a:normAutofit/>
          </a:bodyPr>
          <a:lstStyle/>
          <a:p>
            <a:r>
              <a:rPr lang="en-US" dirty="0"/>
              <a:t>RR&amp;D Special Emphasis Area* in COVID-19 Research:  </a:t>
            </a:r>
          </a:p>
        </p:txBody>
      </p:sp>
      <p:sp>
        <p:nvSpPr>
          <p:cNvPr id="3" name="Content Placeholder 2">
            <a:extLst>
              <a:ext uri="{FF2B5EF4-FFF2-40B4-BE49-F238E27FC236}">
                <a16:creationId xmlns:a16="http://schemas.microsoft.com/office/drawing/2014/main" id="{8398E8B8-CD37-4604-B6D0-05F2482D7A2E}"/>
              </a:ext>
            </a:extLst>
          </p:cNvPr>
          <p:cNvSpPr>
            <a:spLocks noGrp="1"/>
          </p:cNvSpPr>
          <p:nvPr>
            <p:ph idx="1"/>
          </p:nvPr>
        </p:nvSpPr>
        <p:spPr>
          <a:xfrm>
            <a:off x="242889" y="1214438"/>
            <a:ext cx="8901112" cy="5643562"/>
          </a:xfrm>
        </p:spPr>
        <p:txBody>
          <a:bodyPr>
            <a:normAutofit/>
          </a:bodyPr>
          <a:lstStyle/>
          <a:p>
            <a:pPr marL="0" indent="0">
              <a:buNone/>
            </a:pPr>
            <a:r>
              <a:rPr lang="en-US" sz="1800" dirty="0"/>
              <a:t>Studies on the impact of COVID-19 on Veterans’ physical, sensory, cognitive and psychosocial function by:</a:t>
            </a:r>
          </a:p>
          <a:p>
            <a:pPr marL="0" indent="0">
              <a:buNone/>
            </a:pPr>
            <a:endParaRPr lang="en-US" sz="600" dirty="0"/>
          </a:p>
          <a:p>
            <a:pPr lvl="0"/>
            <a:r>
              <a:rPr lang="en-US" sz="1800" dirty="0"/>
              <a:t>Understanding the onset of, severity and duration, and recovery from disability in Veterans following COVID-19 that considers the influence of comorbidities (e.g., pre-existing pulmonary, cardiometabolic, oncologic, mental health, immunological or other disorders, etc.) and other risk factors (e.g., age, living conditions, environmental exposures, etc.); </a:t>
            </a:r>
          </a:p>
          <a:p>
            <a:pPr marL="0" lvl="0" indent="0">
              <a:buNone/>
            </a:pPr>
            <a:endParaRPr lang="en-US" sz="600" dirty="0"/>
          </a:p>
          <a:p>
            <a:pPr lvl="0"/>
            <a:r>
              <a:rPr lang="en-US" sz="1800" dirty="0"/>
              <a:t>Revealing late or delayed effects of secondary conditions related to COVID-19 infections on impairment and disability; </a:t>
            </a:r>
          </a:p>
          <a:p>
            <a:pPr marL="0" lvl="0" indent="0">
              <a:buNone/>
            </a:pPr>
            <a:endParaRPr lang="en-US" sz="600" dirty="0"/>
          </a:p>
          <a:p>
            <a:pPr lvl="0"/>
            <a:r>
              <a:rPr lang="en-US" sz="1800" dirty="0"/>
              <a:t>Examining COVID-19-specific rehabilitation interventions and responses to treatment; or</a:t>
            </a:r>
          </a:p>
          <a:p>
            <a:pPr lvl="0"/>
            <a:endParaRPr lang="en-US" sz="600" dirty="0"/>
          </a:p>
          <a:p>
            <a:pPr lvl="0"/>
            <a:r>
              <a:rPr lang="en-US" sz="1800" dirty="0"/>
              <a:t>Determining the impact of social distancing on functional status in healthy, disabled and at-risk Veterans (e.g., substance use and mental health disorders, homelessness).</a:t>
            </a:r>
          </a:p>
          <a:p>
            <a:pPr marL="0" lvl="0" indent="0">
              <a:buNone/>
            </a:pPr>
            <a:r>
              <a:rPr lang="en-US" dirty="0"/>
              <a:t>*</a:t>
            </a:r>
            <a:r>
              <a:rPr lang="en-US" sz="1800" dirty="0"/>
              <a:t>Summer Merit Review Parent (I01) RFA, posting week of April 6, 2020</a:t>
            </a:r>
          </a:p>
          <a:p>
            <a:pPr marL="0" indent="0">
              <a:buNone/>
            </a:pPr>
            <a:endParaRPr lang="en-US" b="1" dirty="0"/>
          </a:p>
        </p:txBody>
      </p:sp>
      <p:sp>
        <p:nvSpPr>
          <p:cNvPr id="4" name="TextBox 3">
            <a:extLst>
              <a:ext uri="{FF2B5EF4-FFF2-40B4-BE49-F238E27FC236}">
                <a16:creationId xmlns:a16="http://schemas.microsoft.com/office/drawing/2014/main" id="{823DF687-4DDB-421C-8533-79F735FEBF56}"/>
              </a:ext>
            </a:extLst>
          </p:cNvPr>
          <p:cNvSpPr txBox="1"/>
          <p:nvPr/>
        </p:nvSpPr>
        <p:spPr>
          <a:xfrm>
            <a:off x="8709284" y="6310168"/>
            <a:ext cx="434715" cy="369332"/>
          </a:xfrm>
          <a:prstGeom prst="rect">
            <a:avLst/>
          </a:prstGeom>
          <a:noFill/>
        </p:spPr>
        <p:txBody>
          <a:bodyPr wrap="square" rtlCol="0">
            <a:spAutoFit/>
          </a:bodyPr>
          <a:lstStyle/>
          <a:p>
            <a:fld id="{673A42BD-B388-4069-88ED-D9E559738BDA}" type="slidenum">
              <a:rPr lang="en-US" smtClean="0"/>
              <a:t>40</a:t>
            </a:fld>
            <a:endParaRPr lang="en-US" dirty="0"/>
          </a:p>
        </p:txBody>
      </p:sp>
    </p:spTree>
    <p:extLst>
      <p:ext uri="{BB962C8B-B14F-4D97-AF65-F5344CB8AC3E}">
        <p14:creationId xmlns:p14="http://schemas.microsoft.com/office/powerpoint/2010/main" val="3225095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9D7B-7DFF-4F81-A6D4-2DEE0BB4449A}"/>
              </a:ext>
            </a:extLst>
          </p:cNvPr>
          <p:cNvSpPr>
            <a:spLocks noGrp="1"/>
          </p:cNvSpPr>
          <p:nvPr>
            <p:ph type="title"/>
          </p:nvPr>
        </p:nvSpPr>
        <p:spPr/>
        <p:txBody>
          <a:bodyPr>
            <a:normAutofit/>
          </a:bodyPr>
          <a:lstStyle/>
          <a:p>
            <a:pPr algn="ctr"/>
            <a:r>
              <a:rPr lang="en-US" sz="4000" dirty="0"/>
              <a:t>Contacts by Service</a:t>
            </a:r>
          </a:p>
        </p:txBody>
      </p:sp>
      <p:sp>
        <p:nvSpPr>
          <p:cNvPr id="3" name="Content Placeholder 2">
            <a:extLst>
              <a:ext uri="{FF2B5EF4-FFF2-40B4-BE49-F238E27FC236}">
                <a16:creationId xmlns:a16="http://schemas.microsoft.com/office/drawing/2014/main" id="{079C06F2-AE43-44DD-95A1-4010C4CB9217}"/>
              </a:ext>
            </a:extLst>
          </p:cNvPr>
          <p:cNvSpPr>
            <a:spLocks noGrp="1"/>
          </p:cNvSpPr>
          <p:nvPr>
            <p:ph idx="1"/>
          </p:nvPr>
        </p:nvSpPr>
        <p:spPr>
          <a:xfrm>
            <a:off x="457200" y="1257300"/>
            <a:ext cx="8229600" cy="4609663"/>
          </a:xfrm>
        </p:spPr>
        <p:txBody>
          <a:bodyPr/>
          <a:lstStyle/>
          <a:p>
            <a:pPr marL="0" indent="0">
              <a:buNone/>
            </a:pPr>
            <a:r>
              <a:rPr lang="en-US" i="1" dirty="0"/>
              <a:t>We will coordinate the ORD funded COVID-19 research portfolio, including high degree of integration with the COVID-19 steering committee, for priority setting and coverage.  </a:t>
            </a:r>
            <a:r>
              <a:rPr lang="en-US" b="1" i="1" dirty="0"/>
              <a:t>Questions</a:t>
            </a:r>
            <a:r>
              <a:rPr lang="en-US" i="1" dirty="0"/>
              <a:t> regarding service-level priorities and announcements may be sent as follows:</a:t>
            </a:r>
          </a:p>
          <a:p>
            <a:pPr marL="0" indent="0">
              <a:buNone/>
            </a:pPr>
            <a:endParaRPr lang="en-US" dirty="0"/>
          </a:p>
          <a:p>
            <a:r>
              <a:rPr lang="en-US" dirty="0"/>
              <a:t>BLRD/CSRD: 	</a:t>
            </a:r>
            <a:r>
              <a:rPr lang="en-US" dirty="0">
                <a:hlinkClick r:id="rId2"/>
              </a:rPr>
              <a:t>VHABLRD-CSRD@va.gov</a:t>
            </a:r>
            <a:r>
              <a:rPr lang="en-US" dirty="0"/>
              <a:t> </a:t>
            </a:r>
          </a:p>
          <a:p>
            <a:r>
              <a:rPr lang="en-US" dirty="0"/>
              <a:t>HSRD:			 </a:t>
            </a:r>
            <a:r>
              <a:rPr lang="en-US" u="sng" dirty="0">
                <a:solidFill>
                  <a:schemeClr val="tx2"/>
                </a:solidFill>
              </a:rPr>
              <a:t>V</a:t>
            </a:r>
            <a:r>
              <a:rPr lang="en-US" u="sng" dirty="0">
                <a:solidFill>
                  <a:schemeClr val="tx2"/>
                </a:solidFill>
                <a:hlinkClick r:id="rId3">
                  <a:extLst>
                    <a:ext uri="{A12FA001-AC4F-418D-AE19-62706E023703}">
                      <ahyp:hlinkClr xmlns:ahyp="http://schemas.microsoft.com/office/drawing/2018/hyperlinkcolor" val="tx"/>
                    </a:ext>
                  </a:extLst>
                </a:hlinkClick>
              </a:rPr>
              <a:t>hacoordcoin@va.gov</a:t>
            </a:r>
            <a:r>
              <a:rPr lang="en-US" dirty="0">
                <a:solidFill>
                  <a:schemeClr val="tx2"/>
                </a:solidFill>
              </a:rPr>
              <a:t> </a:t>
            </a:r>
          </a:p>
          <a:p>
            <a:r>
              <a:rPr lang="en-US" dirty="0"/>
              <a:t>RRD:		   	</a:t>
            </a:r>
            <a:r>
              <a:rPr lang="en-US" dirty="0">
                <a:hlinkClick r:id="rId4"/>
              </a:rPr>
              <a:t>rrdreviews@va.gov</a:t>
            </a:r>
            <a:r>
              <a:rPr lang="en-US" dirty="0"/>
              <a:t> </a:t>
            </a:r>
          </a:p>
        </p:txBody>
      </p:sp>
      <p:sp>
        <p:nvSpPr>
          <p:cNvPr id="4" name="TextBox 3">
            <a:extLst>
              <a:ext uri="{FF2B5EF4-FFF2-40B4-BE49-F238E27FC236}">
                <a16:creationId xmlns:a16="http://schemas.microsoft.com/office/drawing/2014/main" id="{1F66D058-CB49-4507-9980-01E5F75317FA}"/>
              </a:ext>
            </a:extLst>
          </p:cNvPr>
          <p:cNvSpPr txBox="1"/>
          <p:nvPr/>
        </p:nvSpPr>
        <p:spPr>
          <a:xfrm>
            <a:off x="8709284" y="6310168"/>
            <a:ext cx="434715" cy="369332"/>
          </a:xfrm>
          <a:prstGeom prst="rect">
            <a:avLst/>
          </a:prstGeom>
          <a:noFill/>
        </p:spPr>
        <p:txBody>
          <a:bodyPr wrap="square" rtlCol="0">
            <a:spAutoFit/>
          </a:bodyPr>
          <a:lstStyle/>
          <a:p>
            <a:fld id="{AAF1F515-365D-4494-91EA-8DA39D85FE5C}" type="slidenum">
              <a:rPr lang="en-US" smtClean="0"/>
              <a:t>41</a:t>
            </a:fld>
            <a:endParaRPr lang="en-US" dirty="0"/>
          </a:p>
        </p:txBody>
      </p:sp>
    </p:spTree>
    <p:extLst>
      <p:ext uri="{BB962C8B-B14F-4D97-AF65-F5344CB8AC3E}">
        <p14:creationId xmlns:p14="http://schemas.microsoft.com/office/powerpoint/2010/main" val="1324365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00E0-9A63-48D4-97B2-D004F917A5FD}"/>
              </a:ext>
            </a:extLst>
          </p:cNvPr>
          <p:cNvSpPr>
            <a:spLocks noGrp="1"/>
          </p:cNvSpPr>
          <p:nvPr>
            <p:ph type="title"/>
          </p:nvPr>
        </p:nvSpPr>
        <p:spPr/>
        <p:txBody>
          <a:bodyPr/>
          <a:lstStyle/>
          <a:p>
            <a:pPr algn="ctr"/>
            <a:r>
              <a:rPr lang="en-US" dirty="0"/>
              <a:t>Million Veteran Program (MVP)</a:t>
            </a:r>
          </a:p>
        </p:txBody>
      </p:sp>
      <p:sp>
        <p:nvSpPr>
          <p:cNvPr id="3" name="Content Placeholder 2">
            <a:extLst>
              <a:ext uri="{FF2B5EF4-FFF2-40B4-BE49-F238E27FC236}">
                <a16:creationId xmlns:a16="http://schemas.microsoft.com/office/drawing/2014/main" id="{3E77D08B-B9C8-4133-996E-587B1E919E12}"/>
              </a:ext>
            </a:extLst>
          </p:cNvPr>
          <p:cNvSpPr>
            <a:spLocks noGrp="1"/>
          </p:cNvSpPr>
          <p:nvPr>
            <p:ph idx="1"/>
          </p:nvPr>
        </p:nvSpPr>
        <p:spPr/>
        <p:txBody>
          <a:bodyPr/>
          <a:lstStyle/>
          <a:p>
            <a:pPr lvl="0"/>
            <a:r>
              <a:rPr lang="en-US" dirty="0"/>
              <a:t>Developing  a new COVID-19 questionnaire for all MVP enrollees; will be available for VA-wide use</a:t>
            </a:r>
          </a:p>
          <a:p>
            <a:pPr lvl="0"/>
            <a:r>
              <a:rPr lang="en-US" dirty="0"/>
              <a:t>Contributing to centralized efforts for COVID-19 phenotype definition (coordinated with VINCI, CSP, Office of Public Health Surveillance and Research, Office of Health Informatics)</a:t>
            </a:r>
          </a:p>
          <a:p>
            <a:pPr lvl="0"/>
            <a:r>
              <a:rPr lang="en-US" dirty="0"/>
              <a:t>MVP Executive Committee developing high priority, near term  research plan; plan to integrate more longer-term research into existing ORD-wide Service RFAs</a:t>
            </a:r>
          </a:p>
          <a:p>
            <a:pPr lvl="0"/>
            <a:r>
              <a:rPr lang="en-US" dirty="0"/>
              <a:t>Leveraging partnership with the Department of Energy </a:t>
            </a:r>
          </a:p>
          <a:p>
            <a:pPr marL="0" indent="0">
              <a:buNone/>
            </a:pPr>
            <a:endParaRPr lang="en-US" dirty="0"/>
          </a:p>
        </p:txBody>
      </p:sp>
      <p:sp>
        <p:nvSpPr>
          <p:cNvPr id="4" name="TextBox 3">
            <a:extLst>
              <a:ext uri="{FF2B5EF4-FFF2-40B4-BE49-F238E27FC236}">
                <a16:creationId xmlns:a16="http://schemas.microsoft.com/office/drawing/2014/main" id="{9EF60F92-0994-4DDB-85F1-06A27B449AC3}"/>
              </a:ext>
            </a:extLst>
          </p:cNvPr>
          <p:cNvSpPr txBox="1"/>
          <p:nvPr/>
        </p:nvSpPr>
        <p:spPr>
          <a:xfrm>
            <a:off x="8709284" y="6310168"/>
            <a:ext cx="434715" cy="369332"/>
          </a:xfrm>
          <a:prstGeom prst="rect">
            <a:avLst/>
          </a:prstGeom>
          <a:noFill/>
        </p:spPr>
        <p:txBody>
          <a:bodyPr wrap="square" rtlCol="0">
            <a:spAutoFit/>
          </a:bodyPr>
          <a:lstStyle/>
          <a:p>
            <a:fld id="{1763E298-B770-401C-A7A7-C3629012DB4F}" type="slidenum">
              <a:rPr lang="en-US" smtClean="0"/>
              <a:t>42</a:t>
            </a:fld>
            <a:endParaRPr lang="en-US" dirty="0"/>
          </a:p>
        </p:txBody>
      </p:sp>
    </p:spTree>
    <p:extLst>
      <p:ext uri="{BB962C8B-B14F-4D97-AF65-F5344CB8AC3E}">
        <p14:creationId xmlns:p14="http://schemas.microsoft.com/office/powerpoint/2010/main" val="28709309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37FD6-A429-407F-979E-D5ADEF05CDD6}"/>
              </a:ext>
            </a:extLst>
          </p:cNvPr>
          <p:cNvSpPr>
            <a:spLocks noGrp="1"/>
          </p:cNvSpPr>
          <p:nvPr>
            <p:ph type="title"/>
          </p:nvPr>
        </p:nvSpPr>
        <p:spPr/>
        <p:txBody>
          <a:bodyPr/>
          <a:lstStyle/>
          <a:p>
            <a:r>
              <a:rPr lang="en-US" dirty="0"/>
              <a:t>QUESTIONS OR NEED HELP?</a:t>
            </a:r>
          </a:p>
        </p:txBody>
      </p:sp>
      <p:sp>
        <p:nvSpPr>
          <p:cNvPr id="3" name="Content Placeholder 2">
            <a:extLst>
              <a:ext uri="{FF2B5EF4-FFF2-40B4-BE49-F238E27FC236}">
                <a16:creationId xmlns:a16="http://schemas.microsoft.com/office/drawing/2014/main" id="{EC8F4223-0923-4DA7-908B-FCFAC4AD8738}"/>
              </a:ext>
            </a:extLst>
          </p:cNvPr>
          <p:cNvSpPr>
            <a:spLocks noGrp="1"/>
          </p:cNvSpPr>
          <p:nvPr>
            <p:ph idx="1"/>
          </p:nvPr>
        </p:nvSpPr>
        <p:spPr/>
        <p:txBody>
          <a:bodyPr/>
          <a:lstStyle/>
          <a:p>
            <a:pPr marL="0" indent="0" algn="ctr">
              <a:buNone/>
            </a:pPr>
            <a:endParaRPr lang="en-US" b="1" dirty="0"/>
          </a:p>
          <a:p>
            <a:pPr marL="0" indent="0" algn="ctr">
              <a:buNone/>
            </a:pPr>
            <a:r>
              <a:rPr lang="en-US" dirty="0"/>
              <a:t>Email:</a:t>
            </a:r>
          </a:p>
          <a:p>
            <a:pPr marL="0" indent="0" algn="ctr">
              <a:buNone/>
            </a:pPr>
            <a:endParaRPr lang="en-US" b="1" dirty="0"/>
          </a:p>
          <a:p>
            <a:pPr marL="0" indent="0" algn="ctr">
              <a:buNone/>
            </a:pPr>
            <a:r>
              <a:rPr lang="en-US" sz="3200" b="1" dirty="0"/>
              <a:t>ORDCOVID19@va.gov</a:t>
            </a:r>
          </a:p>
        </p:txBody>
      </p:sp>
      <p:sp>
        <p:nvSpPr>
          <p:cNvPr id="4" name="TextBox 3">
            <a:extLst>
              <a:ext uri="{FF2B5EF4-FFF2-40B4-BE49-F238E27FC236}">
                <a16:creationId xmlns:a16="http://schemas.microsoft.com/office/drawing/2014/main" id="{EDD4745F-9620-4DAB-A69B-896D3796481C}"/>
              </a:ext>
            </a:extLst>
          </p:cNvPr>
          <p:cNvSpPr txBox="1"/>
          <p:nvPr/>
        </p:nvSpPr>
        <p:spPr>
          <a:xfrm>
            <a:off x="8709284" y="6310168"/>
            <a:ext cx="434715" cy="369332"/>
          </a:xfrm>
          <a:prstGeom prst="rect">
            <a:avLst/>
          </a:prstGeom>
          <a:noFill/>
        </p:spPr>
        <p:txBody>
          <a:bodyPr wrap="square" rtlCol="0">
            <a:spAutoFit/>
          </a:bodyPr>
          <a:lstStyle/>
          <a:p>
            <a:fld id="{08D6D995-5A14-4C13-9C75-853CAAAA0082}" type="slidenum">
              <a:rPr lang="en-US" smtClean="0"/>
              <a:t>43</a:t>
            </a:fld>
            <a:endParaRPr lang="en-US" dirty="0"/>
          </a:p>
        </p:txBody>
      </p:sp>
    </p:spTree>
    <p:extLst>
      <p:ext uri="{BB962C8B-B14F-4D97-AF65-F5344CB8AC3E}">
        <p14:creationId xmlns:p14="http://schemas.microsoft.com/office/powerpoint/2010/main" val="600969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6979-F355-46D1-A539-459DA9767876}"/>
              </a:ext>
            </a:extLst>
          </p:cNvPr>
          <p:cNvSpPr>
            <a:spLocks noGrp="1"/>
          </p:cNvSpPr>
          <p:nvPr>
            <p:ph type="title"/>
          </p:nvPr>
        </p:nvSpPr>
        <p:spPr/>
        <p:txBody>
          <a:bodyPr/>
          <a:lstStyle/>
          <a:p>
            <a:r>
              <a:rPr lang="en-US" dirty="0"/>
              <a:t>THANK YOU AND QUESTIONS</a:t>
            </a:r>
          </a:p>
        </p:txBody>
      </p:sp>
      <p:pic>
        <p:nvPicPr>
          <p:cNvPr id="5" name="Content Placeholder 4">
            <a:extLst>
              <a:ext uri="{FF2B5EF4-FFF2-40B4-BE49-F238E27FC236}">
                <a16:creationId xmlns:a16="http://schemas.microsoft.com/office/drawing/2014/main" id="{6CFA426F-EEB5-467A-AB6A-CD704162C8E7}"/>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456036" y="1676400"/>
            <a:ext cx="4231927" cy="4191000"/>
          </a:xfrm>
        </p:spPr>
      </p:pic>
      <p:sp>
        <p:nvSpPr>
          <p:cNvPr id="4" name="TextBox 3">
            <a:extLst>
              <a:ext uri="{FF2B5EF4-FFF2-40B4-BE49-F238E27FC236}">
                <a16:creationId xmlns:a16="http://schemas.microsoft.com/office/drawing/2014/main" id="{03F2016D-47E7-4072-8E7A-BBFD803ECA43}"/>
              </a:ext>
            </a:extLst>
          </p:cNvPr>
          <p:cNvSpPr txBox="1"/>
          <p:nvPr/>
        </p:nvSpPr>
        <p:spPr>
          <a:xfrm>
            <a:off x="8709284" y="6310168"/>
            <a:ext cx="434715" cy="369332"/>
          </a:xfrm>
          <a:prstGeom prst="rect">
            <a:avLst/>
          </a:prstGeom>
          <a:noFill/>
        </p:spPr>
        <p:txBody>
          <a:bodyPr wrap="square" rtlCol="0">
            <a:spAutoFit/>
          </a:bodyPr>
          <a:lstStyle/>
          <a:p>
            <a:fld id="{66ED06AA-4372-47F9-8A77-E8D3C4820632}" type="slidenum">
              <a:rPr lang="en-US" smtClean="0"/>
              <a:t>44</a:t>
            </a:fld>
            <a:endParaRPr lang="en-US" dirty="0"/>
          </a:p>
        </p:txBody>
      </p:sp>
    </p:spTree>
    <p:extLst>
      <p:ext uri="{BB962C8B-B14F-4D97-AF65-F5344CB8AC3E}">
        <p14:creationId xmlns:p14="http://schemas.microsoft.com/office/powerpoint/2010/main" val="2122642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5E4B-D707-49DF-AF9A-828B91C9D482}"/>
              </a:ext>
            </a:extLst>
          </p:cNvPr>
          <p:cNvSpPr>
            <a:spLocks noGrp="1"/>
          </p:cNvSpPr>
          <p:nvPr>
            <p:ph type="title"/>
          </p:nvPr>
        </p:nvSpPr>
        <p:spPr/>
        <p:txBody>
          <a:bodyPr>
            <a:normAutofit/>
          </a:bodyPr>
          <a:lstStyle/>
          <a:p>
            <a:r>
              <a:rPr lang="en-US" sz="2800" b="1" dirty="0">
                <a:latin typeface="Calibri" panose="020F0502020204030204" pitchFamily="34" charset="0"/>
                <a:cs typeface="Calibri" panose="020F0502020204030204" pitchFamily="34" charset="0"/>
              </a:rPr>
              <a:t>AVAILABILITY OF RECORDING</a:t>
            </a:r>
          </a:p>
        </p:txBody>
      </p:sp>
      <p:sp>
        <p:nvSpPr>
          <p:cNvPr id="3" name="Rectangle 2">
            <a:extLst>
              <a:ext uri="{FF2B5EF4-FFF2-40B4-BE49-F238E27FC236}">
                <a16:creationId xmlns:a16="http://schemas.microsoft.com/office/drawing/2014/main" id="{E2BE85E4-EDB2-403E-8EA3-2AE902E4DA5B}"/>
              </a:ext>
            </a:extLst>
          </p:cNvPr>
          <p:cNvSpPr/>
          <p:nvPr/>
        </p:nvSpPr>
        <p:spPr>
          <a:xfrm>
            <a:off x="284480" y="1554480"/>
            <a:ext cx="8615680" cy="2677656"/>
          </a:xfrm>
          <a:prstGeom prst="rect">
            <a:avLst/>
          </a:prstGeom>
        </p:spPr>
        <p:txBody>
          <a:bodyPr wrap="square">
            <a:spAutoFit/>
          </a:bodyPr>
          <a:lstStyle/>
          <a:p>
            <a:r>
              <a:rPr lang="en-US" sz="2800" dirty="0"/>
              <a:t>A recording of this session </a:t>
            </a:r>
            <a:r>
              <a:rPr lang="en-US" sz="2800"/>
              <a:t>and any </a:t>
            </a:r>
            <a:r>
              <a:rPr lang="en-US" sz="2800" dirty="0"/>
              <a:t>associated handouts will be available on ORPP&amp;E’s Education and Training website approximately one </a:t>
            </a:r>
            <a:r>
              <a:rPr lang="en-US" sz="2800"/>
              <a:t>week post-webinar.</a:t>
            </a:r>
          </a:p>
          <a:p>
            <a:r>
              <a:rPr lang="en-US" sz="2800" dirty="0"/>
              <a:t> </a:t>
            </a:r>
            <a:r>
              <a:rPr lang="en-US" sz="2800" dirty="0">
                <a:hlinkClick r:id="rId2"/>
              </a:rPr>
              <a:t>https://www.research.va.gov/programs/orppe/education/webinars/archives.cfm</a:t>
            </a:r>
            <a:endParaRPr lang="en-US" sz="2800" dirty="0"/>
          </a:p>
        </p:txBody>
      </p:sp>
      <p:sp>
        <p:nvSpPr>
          <p:cNvPr id="4" name="TextBox 3">
            <a:extLst>
              <a:ext uri="{FF2B5EF4-FFF2-40B4-BE49-F238E27FC236}">
                <a16:creationId xmlns:a16="http://schemas.microsoft.com/office/drawing/2014/main" id="{6FFC0D53-A1AB-4D05-8E78-62070E7EE527}"/>
              </a:ext>
            </a:extLst>
          </p:cNvPr>
          <p:cNvSpPr txBox="1"/>
          <p:nvPr/>
        </p:nvSpPr>
        <p:spPr>
          <a:xfrm>
            <a:off x="8709284" y="6310168"/>
            <a:ext cx="434715" cy="369332"/>
          </a:xfrm>
          <a:prstGeom prst="rect">
            <a:avLst/>
          </a:prstGeom>
          <a:noFill/>
        </p:spPr>
        <p:txBody>
          <a:bodyPr wrap="square" rtlCol="0">
            <a:spAutoFit/>
          </a:bodyPr>
          <a:lstStyle/>
          <a:p>
            <a:fld id="{6BE79112-29C3-4EF2-A702-664E71BCCF94}" type="slidenum">
              <a:rPr lang="en-US" smtClean="0"/>
              <a:t>45</a:t>
            </a:fld>
            <a:endParaRPr lang="en-US" dirty="0"/>
          </a:p>
        </p:txBody>
      </p:sp>
    </p:spTree>
    <p:extLst>
      <p:ext uri="{BB962C8B-B14F-4D97-AF65-F5344CB8AC3E}">
        <p14:creationId xmlns:p14="http://schemas.microsoft.com/office/powerpoint/2010/main" val="2560487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F3B72A-3BC6-4C5E-9891-95DB50DFB1ED}"/>
              </a:ext>
            </a:extLst>
          </p:cNvPr>
          <p:cNvSpPr>
            <a:spLocks noGrp="1"/>
          </p:cNvSpPr>
          <p:nvPr>
            <p:ph type="title"/>
          </p:nvPr>
        </p:nvSpPr>
        <p:spPr>
          <a:xfrm>
            <a:off x="997743" y="958852"/>
            <a:ext cx="7148513" cy="2514597"/>
          </a:xfrm>
        </p:spPr>
        <p:txBody>
          <a:bodyPr vert="horz" lIns="91440" tIns="45720" rIns="91440" bIns="45720" rtlCol="0" anchor="b">
            <a:normAutofit/>
          </a:bodyPr>
          <a:lstStyle/>
          <a:p>
            <a:pPr algn="ctr" defTabSz="914400">
              <a:lnSpc>
                <a:spcPct val="90000"/>
              </a:lnSpc>
            </a:pPr>
            <a:r>
              <a:rPr lang="en-US" sz="5400" kern="1200" dirty="0">
                <a:solidFill>
                  <a:schemeClr val="tx1"/>
                </a:solidFill>
                <a:latin typeface="+mj-lt"/>
                <a:ea typeface="+mj-ea"/>
                <a:cs typeface="+mj-cs"/>
              </a:rPr>
              <a:t>COMMENTS FROM THE CHIEF RESEARCH AND DEVELOPMENT OFFICER</a:t>
            </a:r>
          </a:p>
        </p:txBody>
      </p:sp>
      <p:sp>
        <p:nvSpPr>
          <p:cNvPr id="5" name="Text Placeholder 4">
            <a:extLst>
              <a:ext uri="{FF2B5EF4-FFF2-40B4-BE49-F238E27FC236}">
                <a16:creationId xmlns:a16="http://schemas.microsoft.com/office/drawing/2014/main" id="{E4589C6E-AE62-4707-9093-837874FB3182}"/>
              </a:ext>
            </a:extLst>
          </p:cNvPr>
          <p:cNvSpPr>
            <a:spLocks noGrp="1"/>
          </p:cNvSpPr>
          <p:nvPr>
            <p:ph type="body" idx="1"/>
          </p:nvPr>
        </p:nvSpPr>
        <p:spPr>
          <a:xfrm>
            <a:off x="997743" y="4305300"/>
            <a:ext cx="7188994" cy="1454150"/>
          </a:xfrm>
        </p:spPr>
        <p:txBody>
          <a:bodyPr vert="horz" lIns="91440" tIns="45720" rIns="91440" bIns="45720" rtlCol="0">
            <a:normAutofit/>
          </a:bodyPr>
          <a:lstStyle/>
          <a:p>
            <a:pPr algn="ctr" defTabSz="914400">
              <a:lnSpc>
                <a:spcPct val="90000"/>
              </a:lnSpc>
              <a:spcBef>
                <a:spcPts val="1000"/>
              </a:spcBef>
            </a:pPr>
            <a:endParaRPr lang="en-US" sz="2800" kern="1200" dirty="0">
              <a:solidFill>
                <a:schemeClr val="tx1"/>
              </a:solidFill>
              <a:latin typeface="+mn-lt"/>
              <a:ea typeface="+mn-ea"/>
              <a:cs typeface="+mn-cs"/>
            </a:endParaRPr>
          </a:p>
        </p:txBody>
      </p:sp>
      <p:sp>
        <p:nvSpPr>
          <p:cNvPr id="6" name="TextBox 5">
            <a:extLst>
              <a:ext uri="{FF2B5EF4-FFF2-40B4-BE49-F238E27FC236}">
                <a16:creationId xmlns:a16="http://schemas.microsoft.com/office/drawing/2014/main" id="{A9DD9A2F-2D36-4B2B-B52C-42A1C4F23C23}"/>
              </a:ext>
            </a:extLst>
          </p:cNvPr>
          <p:cNvSpPr txBox="1"/>
          <p:nvPr/>
        </p:nvSpPr>
        <p:spPr>
          <a:xfrm>
            <a:off x="8709285" y="6310168"/>
            <a:ext cx="329784" cy="369332"/>
          </a:xfrm>
          <a:prstGeom prst="rect">
            <a:avLst/>
          </a:prstGeom>
          <a:noFill/>
        </p:spPr>
        <p:txBody>
          <a:bodyPr wrap="square" rtlCol="0">
            <a:spAutoFit/>
          </a:bodyPr>
          <a:lstStyle/>
          <a:p>
            <a:fld id="{E00C9156-0833-467A-8157-F4443E335942}" type="slidenum">
              <a:rPr lang="en-US" smtClean="0"/>
              <a:t>5</a:t>
            </a:fld>
            <a:endParaRPr lang="en-US" dirty="0"/>
          </a:p>
        </p:txBody>
      </p:sp>
    </p:spTree>
    <p:extLst>
      <p:ext uri="{BB962C8B-B14F-4D97-AF65-F5344CB8AC3E}">
        <p14:creationId xmlns:p14="http://schemas.microsoft.com/office/powerpoint/2010/main" val="3500475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0D484-62C8-4838-80B8-AD2E10F4562A}"/>
              </a:ext>
            </a:extLst>
          </p:cNvPr>
          <p:cNvSpPr>
            <a:spLocks noGrp="1"/>
          </p:cNvSpPr>
          <p:nvPr>
            <p:ph type="title"/>
          </p:nvPr>
        </p:nvSpPr>
        <p:spPr/>
        <p:txBody>
          <a:bodyPr/>
          <a:lstStyle/>
          <a:p>
            <a:r>
              <a:rPr lang="en-US" dirty="0"/>
              <a:t>ORD COVID-19 RESPONSE TEAM COORDINATION</a:t>
            </a:r>
          </a:p>
        </p:txBody>
      </p:sp>
      <p:sp>
        <p:nvSpPr>
          <p:cNvPr id="3" name="Content Placeholder 2">
            <a:extLst>
              <a:ext uri="{FF2B5EF4-FFF2-40B4-BE49-F238E27FC236}">
                <a16:creationId xmlns:a16="http://schemas.microsoft.com/office/drawing/2014/main" id="{748EE7EA-1653-4FB0-8188-B0FAB253E7FC}"/>
              </a:ext>
            </a:extLst>
          </p:cNvPr>
          <p:cNvSpPr>
            <a:spLocks noGrp="1"/>
          </p:cNvSpPr>
          <p:nvPr>
            <p:ph idx="1"/>
          </p:nvPr>
        </p:nvSpPr>
        <p:spPr>
          <a:xfrm>
            <a:off x="303551" y="1418988"/>
            <a:ext cx="8536898" cy="4469517"/>
          </a:xfrm>
        </p:spPr>
        <p:txBody>
          <a:bodyPr>
            <a:normAutofit/>
          </a:bodyPr>
          <a:lstStyle/>
          <a:p>
            <a:r>
              <a:rPr lang="en-US" dirty="0"/>
              <a:t>ORD is working regularly with VA partners to coordinate research activities</a:t>
            </a:r>
          </a:p>
          <a:p>
            <a:pPr lvl="1"/>
            <a:r>
              <a:rPr lang="en-US" dirty="0"/>
              <a:t>Pharmacy Benefits Management (Expanded access, industry trials)</a:t>
            </a:r>
          </a:p>
          <a:p>
            <a:pPr lvl="1"/>
            <a:r>
              <a:rPr lang="en-US" dirty="0"/>
              <a:t>Office of Informatics &amp; Analytics (Standard data elements; National Surveillance Task Force &amp; clinical data)</a:t>
            </a:r>
          </a:p>
          <a:p>
            <a:pPr lvl="1"/>
            <a:r>
              <a:rPr lang="en-US" dirty="0"/>
              <a:t>Public Health Surveillance and Research</a:t>
            </a:r>
          </a:p>
          <a:p>
            <a:pPr lvl="1"/>
            <a:r>
              <a:rPr lang="en-US" dirty="0"/>
              <a:t>Innovation Ecosystem (Industry partnerships)</a:t>
            </a:r>
          </a:p>
          <a:p>
            <a:pPr lvl="1"/>
            <a:r>
              <a:rPr lang="en-US" dirty="0"/>
              <a:t>Office of General Counsel / STAR;  Office of Research Oversight; Privacy; Office of Information Technology</a:t>
            </a:r>
          </a:p>
          <a:p>
            <a:pPr marL="0" indent="0">
              <a:buNone/>
            </a:pPr>
            <a:endParaRPr lang="en-US" dirty="0"/>
          </a:p>
        </p:txBody>
      </p:sp>
      <p:sp>
        <p:nvSpPr>
          <p:cNvPr id="4" name="TextBox 3">
            <a:extLst>
              <a:ext uri="{FF2B5EF4-FFF2-40B4-BE49-F238E27FC236}">
                <a16:creationId xmlns:a16="http://schemas.microsoft.com/office/drawing/2014/main" id="{6E0BC447-A3C3-4999-9223-BF57CFDCF899}"/>
              </a:ext>
            </a:extLst>
          </p:cNvPr>
          <p:cNvSpPr txBox="1"/>
          <p:nvPr/>
        </p:nvSpPr>
        <p:spPr>
          <a:xfrm>
            <a:off x="8709285" y="6310168"/>
            <a:ext cx="329784" cy="369332"/>
          </a:xfrm>
          <a:prstGeom prst="rect">
            <a:avLst/>
          </a:prstGeom>
          <a:noFill/>
        </p:spPr>
        <p:txBody>
          <a:bodyPr wrap="square" rtlCol="0">
            <a:spAutoFit/>
          </a:bodyPr>
          <a:lstStyle/>
          <a:p>
            <a:fld id="{8C448061-6C8E-47D0-B4CA-183BD8EB13C0}" type="slidenum">
              <a:rPr lang="en-US" smtClean="0"/>
              <a:t>6</a:t>
            </a:fld>
            <a:endParaRPr lang="en-US" dirty="0"/>
          </a:p>
        </p:txBody>
      </p:sp>
    </p:spTree>
    <p:extLst>
      <p:ext uri="{BB962C8B-B14F-4D97-AF65-F5344CB8AC3E}">
        <p14:creationId xmlns:p14="http://schemas.microsoft.com/office/powerpoint/2010/main" val="100537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093BD-B2A3-4FBA-A0B0-D8769F2A362E}"/>
              </a:ext>
            </a:extLst>
          </p:cNvPr>
          <p:cNvSpPr>
            <a:spLocks noGrp="1"/>
          </p:cNvSpPr>
          <p:nvPr>
            <p:ph type="title"/>
          </p:nvPr>
        </p:nvSpPr>
        <p:spPr/>
        <p:txBody>
          <a:bodyPr/>
          <a:lstStyle/>
          <a:p>
            <a:r>
              <a:rPr lang="en-US" dirty="0"/>
              <a:t>INFORMING ORD ABOUT COVID-19 RESEARCH</a:t>
            </a:r>
          </a:p>
        </p:txBody>
      </p:sp>
      <p:sp>
        <p:nvSpPr>
          <p:cNvPr id="3" name="Content Placeholder 2">
            <a:extLst>
              <a:ext uri="{FF2B5EF4-FFF2-40B4-BE49-F238E27FC236}">
                <a16:creationId xmlns:a16="http://schemas.microsoft.com/office/drawing/2014/main" id="{73A3EA3B-6DED-4621-AB4B-1104D68F0FB1}"/>
              </a:ext>
            </a:extLst>
          </p:cNvPr>
          <p:cNvSpPr>
            <a:spLocks noGrp="1"/>
          </p:cNvSpPr>
          <p:nvPr>
            <p:ph idx="1"/>
          </p:nvPr>
        </p:nvSpPr>
        <p:spPr>
          <a:xfrm>
            <a:off x="457200" y="1181774"/>
            <a:ext cx="8229600" cy="4190513"/>
          </a:xfrm>
        </p:spPr>
        <p:txBody>
          <a:bodyPr>
            <a:normAutofit fontScale="92500" lnSpcReduction="10000"/>
          </a:bodyPr>
          <a:lstStyle/>
          <a:p>
            <a:r>
              <a:rPr lang="en-US" dirty="0"/>
              <a:t>Information from field helps with communication &amp; use of resources.  </a:t>
            </a:r>
          </a:p>
          <a:p>
            <a:pPr lvl="1"/>
            <a:r>
              <a:rPr lang="en-US" dirty="0">
                <a:hlinkClick r:id="rId2"/>
              </a:rPr>
              <a:t>ORDCOVID19@va.gov</a:t>
            </a:r>
            <a:endParaRPr lang="en-US" dirty="0"/>
          </a:p>
          <a:p>
            <a:pPr lvl="1"/>
            <a:r>
              <a:rPr lang="en-US" dirty="0"/>
              <a:t>SharePoint site / data call on COVID-19 research activities</a:t>
            </a:r>
          </a:p>
          <a:p>
            <a:pPr lvl="1"/>
            <a:r>
              <a:rPr lang="en-US" dirty="0"/>
              <a:t>Notice of interest as trial site (through ACOS-R)</a:t>
            </a:r>
          </a:p>
          <a:p>
            <a:pPr lvl="1"/>
            <a:endParaRPr lang="en-US" dirty="0"/>
          </a:p>
          <a:p>
            <a:r>
              <a:rPr lang="en-US" dirty="0"/>
              <a:t>Information helps with:</a:t>
            </a:r>
          </a:p>
          <a:p>
            <a:pPr lvl="1"/>
            <a:r>
              <a:rPr lang="en-US" dirty="0"/>
              <a:t>VA Central IRB prioritization</a:t>
            </a:r>
          </a:p>
          <a:p>
            <a:pPr lvl="1"/>
            <a:r>
              <a:rPr lang="en-US" dirty="0"/>
              <a:t>OGC/STAR reviews &amp; coordination with other VA offices</a:t>
            </a:r>
          </a:p>
          <a:p>
            <a:pPr lvl="1"/>
            <a:r>
              <a:rPr lang="en-US" dirty="0"/>
              <a:t>Communication with external partners </a:t>
            </a:r>
          </a:p>
          <a:p>
            <a:pPr lvl="1"/>
            <a:r>
              <a:rPr lang="en-US" dirty="0"/>
              <a:t>ORD COVID-19 Steering Committee review (2x / week)</a:t>
            </a:r>
          </a:p>
          <a:p>
            <a:pPr marL="457200" lvl="1" indent="0">
              <a:buNone/>
            </a:pPr>
            <a:endParaRPr lang="en-US" dirty="0"/>
          </a:p>
        </p:txBody>
      </p:sp>
      <p:sp>
        <p:nvSpPr>
          <p:cNvPr id="4" name="TextBox 3">
            <a:extLst>
              <a:ext uri="{FF2B5EF4-FFF2-40B4-BE49-F238E27FC236}">
                <a16:creationId xmlns:a16="http://schemas.microsoft.com/office/drawing/2014/main" id="{180E7343-D7C9-45D0-B156-5345D1487113}"/>
              </a:ext>
            </a:extLst>
          </p:cNvPr>
          <p:cNvSpPr txBox="1"/>
          <p:nvPr/>
        </p:nvSpPr>
        <p:spPr>
          <a:xfrm>
            <a:off x="303551" y="5351489"/>
            <a:ext cx="8120921" cy="954107"/>
          </a:xfrm>
          <a:prstGeom prst="rect">
            <a:avLst/>
          </a:prstGeom>
          <a:noFill/>
        </p:spPr>
        <p:txBody>
          <a:bodyPr wrap="square" rtlCol="0">
            <a:spAutoFit/>
          </a:bodyPr>
          <a:lstStyle/>
          <a:p>
            <a:pPr algn="ctr"/>
            <a:r>
              <a:rPr lang="en-US" sz="2800" dirty="0">
                <a:solidFill>
                  <a:srgbClr val="FF0000"/>
                </a:solidFill>
              </a:rPr>
              <a:t>A lot of new information is received daily </a:t>
            </a:r>
          </a:p>
          <a:p>
            <a:pPr algn="ctr"/>
            <a:r>
              <a:rPr lang="en-US" sz="2800" dirty="0">
                <a:solidFill>
                  <a:srgbClr val="FF0000"/>
                </a:solidFill>
              </a:rPr>
              <a:t>and tracked by ORD. </a:t>
            </a:r>
          </a:p>
        </p:txBody>
      </p:sp>
      <p:sp>
        <p:nvSpPr>
          <p:cNvPr id="5" name="TextBox 4">
            <a:extLst>
              <a:ext uri="{FF2B5EF4-FFF2-40B4-BE49-F238E27FC236}">
                <a16:creationId xmlns:a16="http://schemas.microsoft.com/office/drawing/2014/main" id="{6E254C66-CA8D-4604-B6AC-947825A515FA}"/>
              </a:ext>
            </a:extLst>
          </p:cNvPr>
          <p:cNvSpPr txBox="1"/>
          <p:nvPr/>
        </p:nvSpPr>
        <p:spPr>
          <a:xfrm>
            <a:off x="8709285" y="6310168"/>
            <a:ext cx="329784" cy="369332"/>
          </a:xfrm>
          <a:prstGeom prst="rect">
            <a:avLst/>
          </a:prstGeom>
          <a:noFill/>
        </p:spPr>
        <p:txBody>
          <a:bodyPr wrap="square" rtlCol="0">
            <a:spAutoFit/>
          </a:bodyPr>
          <a:lstStyle/>
          <a:p>
            <a:fld id="{1CD0E11E-2D6B-4D21-8365-A0D99995F553}" type="slidenum">
              <a:rPr lang="en-US" smtClean="0"/>
              <a:t>7</a:t>
            </a:fld>
            <a:endParaRPr lang="en-US" dirty="0"/>
          </a:p>
        </p:txBody>
      </p:sp>
    </p:spTree>
    <p:extLst>
      <p:ext uri="{BB962C8B-B14F-4D97-AF65-F5344CB8AC3E}">
        <p14:creationId xmlns:p14="http://schemas.microsoft.com/office/powerpoint/2010/main" val="160888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6F46A7-0AC0-43B3-A625-05BDD095D246}"/>
              </a:ext>
            </a:extLst>
          </p:cNvPr>
          <p:cNvSpPr>
            <a:spLocks noGrp="1"/>
          </p:cNvSpPr>
          <p:nvPr>
            <p:ph type="title"/>
          </p:nvPr>
        </p:nvSpPr>
        <p:spPr/>
        <p:txBody>
          <a:bodyPr/>
          <a:lstStyle/>
          <a:p>
            <a:r>
              <a:rPr lang="en-US" dirty="0"/>
              <a:t>VA COVID-19 PORTFOLIO ANALYSIS</a:t>
            </a:r>
          </a:p>
        </p:txBody>
      </p:sp>
      <p:sp>
        <p:nvSpPr>
          <p:cNvPr id="5" name="Content Placeholder 4">
            <a:extLst>
              <a:ext uri="{FF2B5EF4-FFF2-40B4-BE49-F238E27FC236}">
                <a16:creationId xmlns:a16="http://schemas.microsoft.com/office/drawing/2014/main" id="{807D51B5-9B87-47CB-9AD7-2E54051E05ED}"/>
              </a:ext>
            </a:extLst>
          </p:cNvPr>
          <p:cNvSpPr>
            <a:spLocks noGrp="1"/>
          </p:cNvSpPr>
          <p:nvPr>
            <p:ph idx="1"/>
          </p:nvPr>
        </p:nvSpPr>
        <p:spPr/>
        <p:txBody>
          <a:bodyPr/>
          <a:lstStyle/>
          <a:p>
            <a:pPr marL="0" indent="0">
              <a:buNone/>
            </a:pPr>
            <a:r>
              <a:rPr lang="en-US" dirty="0"/>
              <a:t>VA research categorized by:</a:t>
            </a:r>
          </a:p>
          <a:p>
            <a:r>
              <a:rPr lang="en-US" dirty="0"/>
              <a:t>Method – clinical trial, observational, data analysis</a:t>
            </a:r>
          </a:p>
          <a:p>
            <a:r>
              <a:rPr lang="en-US" dirty="0"/>
              <a:t>Strategy – treatment, diagnostic, prophylaxis</a:t>
            </a:r>
          </a:p>
          <a:p>
            <a:r>
              <a:rPr lang="en-US" dirty="0"/>
              <a:t>Patient type</a:t>
            </a:r>
          </a:p>
          <a:p>
            <a:pPr lvl="1"/>
            <a:r>
              <a:rPr lang="en-US" dirty="0"/>
              <a:t>Inpatient / outpatient</a:t>
            </a:r>
          </a:p>
          <a:p>
            <a:pPr lvl="1"/>
            <a:r>
              <a:rPr lang="en-US" dirty="0"/>
              <a:t>Early, severe, critically ill/ICU, convalescent</a:t>
            </a:r>
          </a:p>
          <a:p>
            <a:r>
              <a:rPr lang="en-US" dirty="0"/>
              <a:t>Sites</a:t>
            </a:r>
          </a:p>
          <a:p>
            <a:pPr lvl="1"/>
            <a:r>
              <a:rPr lang="en-US" dirty="0"/>
              <a:t>Locations, number/total</a:t>
            </a:r>
          </a:p>
          <a:p>
            <a:pPr marL="0" indent="0">
              <a:buNone/>
            </a:pPr>
            <a:r>
              <a:rPr lang="en-US" dirty="0"/>
              <a:t>Input obtained from COVID-19 Steering Committee</a:t>
            </a:r>
          </a:p>
          <a:p>
            <a:endParaRPr lang="en-US" dirty="0"/>
          </a:p>
        </p:txBody>
      </p:sp>
      <p:sp>
        <p:nvSpPr>
          <p:cNvPr id="6" name="TextBox 5">
            <a:extLst>
              <a:ext uri="{FF2B5EF4-FFF2-40B4-BE49-F238E27FC236}">
                <a16:creationId xmlns:a16="http://schemas.microsoft.com/office/drawing/2014/main" id="{F73B4FA7-43B1-46C8-ABEC-151DA64A2B5F}"/>
              </a:ext>
            </a:extLst>
          </p:cNvPr>
          <p:cNvSpPr txBox="1"/>
          <p:nvPr/>
        </p:nvSpPr>
        <p:spPr>
          <a:xfrm>
            <a:off x="8709285" y="6310168"/>
            <a:ext cx="329784" cy="369332"/>
          </a:xfrm>
          <a:prstGeom prst="rect">
            <a:avLst/>
          </a:prstGeom>
          <a:noFill/>
        </p:spPr>
        <p:txBody>
          <a:bodyPr wrap="square" rtlCol="0">
            <a:spAutoFit/>
          </a:bodyPr>
          <a:lstStyle/>
          <a:p>
            <a:fld id="{66EC4439-979B-4FA3-A1F8-0112F3229383}" type="slidenum">
              <a:rPr lang="en-US" smtClean="0"/>
              <a:t>8</a:t>
            </a:fld>
            <a:endParaRPr lang="en-US" dirty="0"/>
          </a:p>
        </p:txBody>
      </p:sp>
    </p:spTree>
    <p:extLst>
      <p:ext uri="{BB962C8B-B14F-4D97-AF65-F5344CB8AC3E}">
        <p14:creationId xmlns:p14="http://schemas.microsoft.com/office/powerpoint/2010/main" val="1386753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F3B72A-3BC6-4C5E-9891-95DB50DFB1ED}"/>
              </a:ext>
            </a:extLst>
          </p:cNvPr>
          <p:cNvSpPr>
            <a:spLocks noGrp="1"/>
          </p:cNvSpPr>
          <p:nvPr>
            <p:ph type="title"/>
          </p:nvPr>
        </p:nvSpPr>
        <p:spPr>
          <a:xfrm>
            <a:off x="1017983" y="1790703"/>
            <a:ext cx="7148513" cy="2514597"/>
          </a:xfrm>
        </p:spPr>
        <p:txBody>
          <a:bodyPr vert="horz" lIns="91440" tIns="45720" rIns="91440" bIns="45720" rtlCol="0" anchor="b">
            <a:normAutofit fontScale="90000"/>
          </a:bodyPr>
          <a:lstStyle/>
          <a:p>
            <a:pPr algn="ctr" defTabSz="914400">
              <a:lnSpc>
                <a:spcPct val="90000"/>
              </a:lnSpc>
            </a:pPr>
            <a:r>
              <a:rPr lang="en-US" sz="5400" kern="1200" dirty="0">
                <a:solidFill>
                  <a:schemeClr val="tx1"/>
                </a:solidFill>
                <a:latin typeface="+mj-lt"/>
                <a:ea typeface="+mj-ea"/>
                <a:cs typeface="+mj-cs"/>
              </a:rPr>
              <a:t>INDUSTRY CLINICAL TRIALS</a:t>
            </a:r>
            <a:br>
              <a:rPr lang="en-US" sz="5400" kern="1200" dirty="0">
                <a:solidFill>
                  <a:schemeClr val="tx1"/>
                </a:solidFill>
                <a:latin typeface="+mj-lt"/>
                <a:ea typeface="+mj-ea"/>
                <a:cs typeface="+mj-cs"/>
              </a:rPr>
            </a:br>
            <a:r>
              <a:rPr lang="en-US" sz="5400" kern="1200" dirty="0">
                <a:solidFill>
                  <a:schemeClr val="tx1"/>
                </a:solidFill>
                <a:latin typeface="+mj-lt"/>
                <a:ea typeface="+mj-ea"/>
                <a:cs typeface="+mj-cs"/>
              </a:rPr>
              <a:t>&amp;</a:t>
            </a:r>
            <a:br>
              <a:rPr lang="en-US" sz="5400" kern="1200" dirty="0">
                <a:solidFill>
                  <a:schemeClr val="tx1"/>
                </a:solidFill>
                <a:latin typeface="+mj-lt"/>
                <a:ea typeface="+mj-ea"/>
                <a:cs typeface="+mj-cs"/>
              </a:rPr>
            </a:br>
            <a:r>
              <a:rPr lang="en-US" sz="5400" kern="1200" dirty="0">
                <a:solidFill>
                  <a:schemeClr val="tx1"/>
                </a:solidFill>
                <a:latin typeface="+mj-lt"/>
                <a:ea typeface="+mj-ea"/>
                <a:cs typeface="+mj-cs"/>
              </a:rPr>
              <a:t>VA Cooperative Studies</a:t>
            </a:r>
          </a:p>
        </p:txBody>
      </p:sp>
      <p:sp>
        <p:nvSpPr>
          <p:cNvPr id="5" name="Text Placeholder 4">
            <a:extLst>
              <a:ext uri="{FF2B5EF4-FFF2-40B4-BE49-F238E27FC236}">
                <a16:creationId xmlns:a16="http://schemas.microsoft.com/office/drawing/2014/main" id="{E4589C6E-AE62-4707-9093-837874FB3182}"/>
              </a:ext>
            </a:extLst>
          </p:cNvPr>
          <p:cNvSpPr>
            <a:spLocks noGrp="1"/>
          </p:cNvSpPr>
          <p:nvPr>
            <p:ph type="body" idx="1"/>
          </p:nvPr>
        </p:nvSpPr>
        <p:spPr>
          <a:xfrm>
            <a:off x="997743" y="4305300"/>
            <a:ext cx="7188994" cy="1454150"/>
          </a:xfrm>
        </p:spPr>
        <p:txBody>
          <a:bodyPr vert="horz" lIns="91440" tIns="45720" rIns="91440" bIns="45720" rtlCol="0">
            <a:normAutofit/>
          </a:bodyPr>
          <a:lstStyle/>
          <a:p>
            <a:pPr algn="ctr" defTabSz="914400">
              <a:lnSpc>
                <a:spcPct val="90000"/>
              </a:lnSpc>
              <a:spcBef>
                <a:spcPts val="1000"/>
              </a:spcBef>
            </a:pPr>
            <a:endParaRPr lang="en-US" sz="2800" kern="1200" dirty="0">
              <a:solidFill>
                <a:schemeClr val="tx1"/>
              </a:solidFill>
              <a:latin typeface="+mn-lt"/>
              <a:ea typeface="+mn-ea"/>
              <a:cs typeface="+mn-cs"/>
            </a:endParaRPr>
          </a:p>
        </p:txBody>
      </p:sp>
      <p:sp>
        <p:nvSpPr>
          <p:cNvPr id="6" name="TextBox 5">
            <a:extLst>
              <a:ext uri="{FF2B5EF4-FFF2-40B4-BE49-F238E27FC236}">
                <a16:creationId xmlns:a16="http://schemas.microsoft.com/office/drawing/2014/main" id="{4DC83E21-0649-4CFA-BF33-A29E8E2F2317}"/>
              </a:ext>
            </a:extLst>
          </p:cNvPr>
          <p:cNvSpPr txBox="1"/>
          <p:nvPr/>
        </p:nvSpPr>
        <p:spPr>
          <a:xfrm>
            <a:off x="8709285" y="6310168"/>
            <a:ext cx="329784" cy="369332"/>
          </a:xfrm>
          <a:prstGeom prst="rect">
            <a:avLst/>
          </a:prstGeom>
          <a:noFill/>
        </p:spPr>
        <p:txBody>
          <a:bodyPr wrap="square" rtlCol="0">
            <a:spAutoFit/>
          </a:bodyPr>
          <a:lstStyle/>
          <a:p>
            <a:fld id="{D3EED26D-E3E2-4877-9D63-630A5C6E18EA}" type="slidenum">
              <a:rPr lang="en-US" smtClean="0"/>
              <a:t>9</a:t>
            </a:fld>
            <a:endParaRPr lang="en-US" dirty="0"/>
          </a:p>
        </p:txBody>
      </p:sp>
    </p:spTree>
    <p:extLst>
      <p:ext uri="{BB962C8B-B14F-4D97-AF65-F5344CB8AC3E}">
        <p14:creationId xmlns:p14="http://schemas.microsoft.com/office/powerpoint/2010/main" val="3215744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1437</TotalTime>
  <Words>2424</Words>
  <Application>Microsoft Office PowerPoint</Application>
  <PresentationFormat>On-screen Show (4:3)</PresentationFormat>
  <Paragraphs>375</Paragraphs>
  <Slides>45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Georgia</vt:lpstr>
      <vt:lpstr>Wingdings</vt:lpstr>
      <vt:lpstr>Office Theme</vt:lpstr>
      <vt:lpstr>ORD-COORDINATED RESEARCH  ON SARS-COV-2/COVID-19</vt:lpstr>
      <vt:lpstr>PRESENTERS (in order)</vt:lpstr>
      <vt:lpstr>PRESENTERS Cont’d (in order)</vt:lpstr>
      <vt:lpstr>OUTLINE</vt:lpstr>
      <vt:lpstr>COMMENTS FROM THE CHIEF RESEARCH AND DEVELOPMENT OFFICER</vt:lpstr>
      <vt:lpstr>ORD COVID-19 RESPONSE TEAM COORDINATION</vt:lpstr>
      <vt:lpstr>INFORMING ORD ABOUT COVID-19 RESEARCH</vt:lpstr>
      <vt:lpstr>VA COVID-19 PORTFOLIO ANALYSIS</vt:lpstr>
      <vt:lpstr>INDUSTRY CLINICAL TRIALS &amp; VA Cooperative Studies</vt:lpstr>
      <vt:lpstr>ACCESS TO CLINICAL TRIALS FOR VETERANS</vt:lpstr>
      <vt:lpstr>INPATIENT</vt:lpstr>
      <vt:lpstr>OUTPATIENT</vt:lpstr>
      <vt:lpstr>MAP OF CURRENT RESEARCH ACTIVITIES.</vt:lpstr>
      <vt:lpstr>INDUSTRY-SPONSORED TRIALS FOR COVID-19</vt:lpstr>
      <vt:lpstr>SITE SELECTION PROCESS</vt:lpstr>
      <vt:lpstr>VA COOPERATIVE STUDY #2027</vt:lpstr>
      <vt:lpstr>Regulatory UPDATES FOR VA RESEARCH on COVID-19</vt:lpstr>
      <vt:lpstr>Research Regulatory</vt:lpstr>
      <vt:lpstr>Expanded Access</vt:lpstr>
      <vt:lpstr>Expanded Access (cont)</vt:lpstr>
      <vt:lpstr>IRBs</vt:lpstr>
      <vt:lpstr>INTERAGENCY PARTNERSHIPS</vt:lpstr>
      <vt:lpstr>VA Interagency Collaborations</vt:lpstr>
      <vt:lpstr>What is BARDA?</vt:lpstr>
      <vt:lpstr>HHS Office of the Assistant Secretary  for Preparedness and Response (ASPR):  4 missions</vt:lpstr>
      <vt:lpstr>BARDA:  Biomedical Advanced R &amp; D Authority</vt:lpstr>
      <vt:lpstr>BARDA:  COVID-19 Response</vt:lpstr>
      <vt:lpstr>BARDA:  COVID-19 Response</vt:lpstr>
      <vt:lpstr>Specimens for NIAID</vt:lpstr>
      <vt:lpstr>Return to Work</vt:lpstr>
      <vt:lpstr>DoD– EPICC-EID now underway with CSP Support</vt:lpstr>
      <vt:lpstr>Speaking of advice…</vt:lpstr>
      <vt:lpstr>COVID-19 ACTIVITIES AMONG THE ORD RESEARCH SERVICES</vt:lpstr>
      <vt:lpstr>Coordinating COVID-19 Research Across ORD</vt:lpstr>
      <vt:lpstr>Program Announcement for COVID-19 Research</vt:lpstr>
      <vt:lpstr>Clinical Science R&amp;D Service</vt:lpstr>
      <vt:lpstr>Biomedical Laboratory R&amp;D Service</vt:lpstr>
      <vt:lpstr>HSR&amp;D Rapid Response Projects</vt:lpstr>
      <vt:lpstr>Evidence Synthesis Program (ESP)</vt:lpstr>
      <vt:lpstr>RR&amp;D Special Emphasis Area* in COVID-19 Research:  </vt:lpstr>
      <vt:lpstr>Contacts by Service</vt:lpstr>
      <vt:lpstr>Million Veteran Program (MVP)</vt:lpstr>
      <vt:lpstr>QUESTIONS OR NEED HELP?</vt:lpstr>
      <vt:lpstr>THANK YOU AND QUESTIONS</vt:lpstr>
      <vt:lpstr>AVAILABILITY OF RECORDING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 RESEARCH RESPONSE TO COVID-19</dc:title>
  <dc:subject>ORD RESEARCH RESPONSE TO COVID-19</dc:subject>
  <dc:creator>Huang, Grant</dc:creator>
  <cp:keywords>ORD RESEARCH RESPONSE TO COVID-19</cp:keywords>
  <cp:lastModifiedBy>Rivera, Portia T</cp:lastModifiedBy>
  <cp:revision>90</cp:revision>
  <dcterms:created xsi:type="dcterms:W3CDTF">2020-03-18T22:05:48Z</dcterms:created>
  <dcterms:modified xsi:type="dcterms:W3CDTF">2020-04-09T14:08:56Z</dcterms:modified>
</cp:coreProperties>
</file>